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56"/>
  </p:notesMasterIdLst>
  <p:sldIdLst>
    <p:sldId id="256" r:id="rId2"/>
    <p:sldId id="257" r:id="rId3"/>
    <p:sldId id="270" r:id="rId4"/>
    <p:sldId id="269" r:id="rId5"/>
    <p:sldId id="268" r:id="rId6"/>
    <p:sldId id="267" r:id="rId7"/>
    <p:sldId id="266" r:id="rId8"/>
    <p:sldId id="336" r:id="rId9"/>
    <p:sldId id="265" r:id="rId10"/>
    <p:sldId id="264" r:id="rId11"/>
    <p:sldId id="263" r:id="rId12"/>
    <p:sldId id="262" r:id="rId13"/>
    <p:sldId id="261" r:id="rId14"/>
    <p:sldId id="260" r:id="rId15"/>
    <p:sldId id="259" r:id="rId16"/>
    <p:sldId id="271" r:id="rId17"/>
    <p:sldId id="334" r:id="rId18"/>
    <p:sldId id="277" r:id="rId19"/>
    <p:sldId id="278" r:id="rId20"/>
    <p:sldId id="279" r:id="rId21"/>
    <p:sldId id="280" r:id="rId22"/>
    <p:sldId id="281" r:id="rId23"/>
    <p:sldId id="282" r:id="rId24"/>
    <p:sldId id="283" r:id="rId25"/>
    <p:sldId id="284" r:id="rId26"/>
    <p:sldId id="285" r:id="rId27"/>
    <p:sldId id="335" r:id="rId28"/>
    <p:sldId id="286" r:id="rId29"/>
    <p:sldId id="290" r:id="rId30"/>
    <p:sldId id="291" r:id="rId31"/>
    <p:sldId id="337" r:id="rId32"/>
    <p:sldId id="338" r:id="rId33"/>
    <p:sldId id="295" r:id="rId34"/>
    <p:sldId id="296" r:id="rId35"/>
    <p:sldId id="297" r:id="rId36"/>
    <p:sldId id="298" r:id="rId37"/>
    <p:sldId id="299" r:id="rId38"/>
    <p:sldId id="300" r:id="rId39"/>
    <p:sldId id="301" r:id="rId40"/>
    <p:sldId id="302" r:id="rId41"/>
    <p:sldId id="303" r:id="rId42"/>
    <p:sldId id="304" r:id="rId43"/>
    <p:sldId id="305" r:id="rId44"/>
    <p:sldId id="306" r:id="rId45"/>
    <p:sldId id="307" r:id="rId46"/>
    <p:sldId id="308" r:id="rId47"/>
    <p:sldId id="309" r:id="rId48"/>
    <p:sldId id="310" r:id="rId49"/>
    <p:sldId id="314" r:id="rId50"/>
    <p:sldId id="317" r:id="rId51"/>
    <p:sldId id="318" r:id="rId52"/>
    <p:sldId id="319" r:id="rId53"/>
    <p:sldId id="320" r:id="rId54"/>
    <p:sldId id="333" r:id="rId5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726" autoAdjust="0"/>
    <p:restoredTop sz="94514" autoAdjust="0"/>
  </p:normalViewPr>
  <p:slideViewPr>
    <p:cSldViewPr>
      <p:cViewPr>
        <p:scale>
          <a:sx n="80" d="100"/>
          <a:sy n="80" d="100"/>
        </p:scale>
        <p:origin x="-2478" y="-73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525F1AD-2AB9-493C-BEAC-211749589CB4}" type="datetimeFigureOut">
              <a:rPr lang="en-US" smtClean="0"/>
              <a:pPr/>
              <a:t>10/15/2014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D0492EC-BFAC-4A72-82DA-03200C0B0C4A}" type="slidenum">
              <a:rPr lang="en-US" smtClean="0"/>
              <a:pPr/>
              <a:t>‹#›</a:t>
            </a:fld>
            <a:endParaRPr lang="en-US"/>
          </a:p>
        </p:txBody>
      </p:sp>
    </p:spTree>
    <p:extLst>
      <p:ext uri="{BB962C8B-B14F-4D97-AF65-F5344CB8AC3E}">
        <p14:creationId xmlns:p14="http://schemas.microsoft.com/office/powerpoint/2010/main" xmlns="" val="169877299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2BD44ED7-7DF6-4F1A-8FAD-3ED52C7A1727}" type="datetime1">
              <a:rPr lang="en-US" smtClean="0"/>
              <a:pPr/>
              <a:t>10/15/2014</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5136DE92-3AFC-4FCD-B6DC-75E6AAEE33FD}" type="slidenum">
              <a:rPr lang="en-US" smtClean="0"/>
              <a:pPr/>
              <a:t>‹#›</a:t>
            </a:fld>
            <a:endParaRPr lang="en-US"/>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0424EE06-ABF3-4077-8AEC-9FACB342D4AE}" type="datetime1">
              <a:rPr lang="en-US" smtClean="0"/>
              <a:pPr/>
              <a:t>10/15/2014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5136DE92-3AFC-4FCD-B6DC-75E6AAEE33FD}" type="slidenum">
              <a:rPr lang="en-US" smtClean="0"/>
              <a:pPr/>
              <a:t>‹#›</a:t>
            </a:fld>
            <a:endParaRPr lang="en-US"/>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A81F6B9D-DA44-4EC0-B29D-FBC88963B950}" type="datetime1">
              <a:rPr lang="en-US" smtClean="0"/>
              <a:pPr/>
              <a:t>10/15/2014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5136DE92-3AFC-4FCD-B6DC-75E6AAEE33FD}" type="slidenum">
              <a:rPr lang="en-US" smtClean="0"/>
              <a:pPr/>
              <a:t>‹#›</a:t>
            </a:fld>
            <a:endParaRPr lang="en-US"/>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A8D1D0BD-08F4-497B-8B94-94DA68020735}" type="datetime1">
              <a:rPr lang="en-US" smtClean="0"/>
              <a:pPr/>
              <a:t>10/15/2014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5136DE92-3AFC-4FCD-B6DC-75E6AAEE33FD}" type="slidenum">
              <a:rPr lang="en-US" smtClean="0"/>
              <a:pPr/>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75A70296-04CF-4433-9620-51D97B6069D3}" type="datetime1">
              <a:rPr lang="en-US" smtClean="0"/>
              <a:pPr/>
              <a:t>10/15/2014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5136DE92-3AFC-4FCD-B6DC-75E6AAEE33FD}"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FC5681E8-22B7-44D1-BDFF-167AEFC4DC27}" type="datetime1">
              <a:rPr lang="en-US" smtClean="0"/>
              <a:pPr/>
              <a:t>10/15/2014</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5136DE92-3AFC-4FCD-B6DC-75E6AAEE33FD}" type="slidenum">
              <a:rPr lang="en-US" smtClean="0"/>
              <a:pPr/>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7F10CAE7-E36C-43D4-92E8-ED7BCA8E509D}" type="datetime1">
              <a:rPr lang="en-US" smtClean="0"/>
              <a:pPr/>
              <a:t>10/15/2014</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5136DE92-3AFC-4FCD-B6DC-75E6AAEE33FD}"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E201F13B-C168-4930-AC3B-406FECE7CA17}" type="datetime1">
              <a:rPr lang="en-US" smtClean="0"/>
              <a:pPr/>
              <a:t>10/15/2014</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5136DE92-3AFC-4FCD-B6DC-75E6AAEE33FD}" type="slidenum">
              <a:rPr lang="en-US" smtClean="0"/>
              <a:pPr/>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D415CC49-A0D9-4F99-BA9E-FF8C07C57DF0}" type="datetime1">
              <a:rPr lang="en-US" smtClean="0"/>
              <a:pPr/>
              <a:t>10/15/2014</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5136DE92-3AFC-4FCD-B6DC-75E6AAEE33FD}" type="slidenum">
              <a:rPr lang="en-US" smtClean="0"/>
              <a:pPr/>
              <a:t>‹#›</a:t>
            </a:fld>
            <a:endParaRPr lang="en-US"/>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A41C8B5A-30BF-4E40-AC11-C08EBE1E7C9F}" type="datetime1">
              <a:rPr lang="en-US" smtClean="0"/>
              <a:pPr/>
              <a:t>10/15/2014</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5136DE92-3AFC-4FCD-B6DC-75E6AAEE33FD}"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CB56BC78-C9DB-4486-85AE-C11D1A998851}" type="datetime1">
              <a:rPr lang="en-US" smtClean="0"/>
              <a:pPr/>
              <a:t>10/15/2014</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5136DE92-3AFC-4FCD-B6DC-75E6AAEE33FD}"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11A2F124-4A74-4FA0-8B0F-C3821577362F}" type="datetime1">
              <a:rPr lang="en-US" smtClean="0"/>
              <a:pPr/>
              <a:t>10/15/2014</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5136DE92-3AFC-4FCD-B6DC-75E6AAEE33FD}"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p:hf hdr="0" ftr="0" dt="0"/>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85800" y="2133600"/>
            <a:ext cx="7772400" cy="2677711"/>
          </a:xfrm>
        </p:spPr>
        <p:txBody>
          <a:bodyPr>
            <a:normAutofit fontScale="77500" lnSpcReduction="20000"/>
          </a:bodyPr>
          <a:lstStyle/>
          <a:p>
            <a:pPr algn="ctr"/>
            <a:r>
              <a:rPr lang="en-US" b="1" dirty="0" smtClean="0"/>
              <a:t>MEDICAL LEGAL REPORTS IN THE CONTEXT OF </a:t>
            </a:r>
            <a:endParaRPr lang="en-US" dirty="0" smtClean="0"/>
          </a:p>
          <a:p>
            <a:pPr algn="ctr"/>
            <a:r>
              <a:rPr lang="en-US" b="1" dirty="0" smtClean="0"/>
              <a:t>MOTOR VEHICLE ACCIDENT LITIGATION:</a:t>
            </a:r>
            <a:endParaRPr lang="en-US" dirty="0" smtClean="0"/>
          </a:p>
          <a:p>
            <a:pPr algn="ctr"/>
            <a:r>
              <a:rPr lang="en-US" b="1" dirty="0" smtClean="0"/>
              <a:t> </a:t>
            </a:r>
            <a:endParaRPr lang="en-US" dirty="0" smtClean="0"/>
          </a:p>
          <a:p>
            <a:pPr algn="ctr"/>
            <a:r>
              <a:rPr lang="en-US" b="1" dirty="0" smtClean="0"/>
              <a:t>IMPORTANT LEGISLATIVE PROVISIONS </a:t>
            </a:r>
            <a:endParaRPr lang="en-US" dirty="0" smtClean="0"/>
          </a:p>
          <a:p>
            <a:pPr algn="ctr"/>
            <a:r>
              <a:rPr lang="en-US" b="1" dirty="0" smtClean="0"/>
              <a:t>AND THE COURT’S INTERPRETATION: </a:t>
            </a:r>
            <a:endParaRPr lang="en-US" dirty="0" smtClean="0"/>
          </a:p>
          <a:p>
            <a:pPr algn="ctr"/>
            <a:r>
              <a:rPr lang="en-US" b="1" dirty="0" smtClean="0"/>
              <a:t>FACTORS TO CONSIDER WHEN DRAFTING</a:t>
            </a:r>
            <a:endParaRPr lang="en-US" dirty="0" smtClean="0"/>
          </a:p>
          <a:p>
            <a:pPr algn="ctr"/>
            <a:r>
              <a:rPr lang="en-US" b="1" dirty="0" smtClean="0"/>
              <a:t>YOUR REPORT</a:t>
            </a:r>
            <a:endParaRPr lang="en-US" dirty="0" smtClean="0"/>
          </a:p>
          <a:p>
            <a:r>
              <a:rPr lang="en-US" dirty="0" smtClean="0"/>
              <a:t> </a:t>
            </a:r>
          </a:p>
          <a:p>
            <a:pPr algn="ctr"/>
            <a:endParaRPr lang="en-US" dirty="0"/>
          </a:p>
        </p:txBody>
      </p:sp>
      <p:pic>
        <p:nvPicPr>
          <p:cNvPr id="4" name="Picture 3" descr="dn[1] (3).jpg"/>
          <p:cNvPicPr>
            <a:picLocks noChangeAspect="1"/>
          </p:cNvPicPr>
          <p:nvPr/>
        </p:nvPicPr>
        <p:blipFill>
          <a:blip r:embed="rId2" cstate="print"/>
          <a:srcRect/>
          <a:stretch>
            <a:fillRect/>
          </a:stretch>
        </p:blipFill>
        <p:spPr bwMode="auto">
          <a:xfrm>
            <a:off x="152400" y="152400"/>
            <a:ext cx="2057400" cy="1776413"/>
          </a:xfrm>
          <a:prstGeom prst="rect">
            <a:avLst/>
          </a:prstGeom>
          <a:noFill/>
          <a:ln w="9525">
            <a:noFill/>
            <a:miter lim="800000"/>
            <a:headEnd/>
            <a:tailEnd/>
          </a:ln>
        </p:spPr>
      </p:pic>
      <p:sp>
        <p:nvSpPr>
          <p:cNvPr id="5" name="Slide Number Placeholder 4"/>
          <p:cNvSpPr>
            <a:spLocks noGrp="1"/>
          </p:cNvSpPr>
          <p:nvPr>
            <p:ph type="sldNum" sz="quarter" idx="12"/>
          </p:nvPr>
        </p:nvSpPr>
        <p:spPr/>
        <p:txBody>
          <a:bodyPr/>
          <a:lstStyle/>
          <a:p>
            <a:fld id="{5136DE92-3AFC-4FCD-B6DC-75E6AAEE33FD}" type="slidenum">
              <a:rPr lang="en-US" smtClean="0"/>
              <a:pPr/>
              <a:t>1</a:t>
            </a:fld>
            <a:endParaRPr lang="en-US"/>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ppt_y"/>
                                          </p:val>
                                        </p:tav>
                                        <p:tav tm="100000">
                                          <p:val>
                                            <p:strVal val="#ppt_y"/>
                                          </p:val>
                                        </p:tav>
                                      </p:tavLst>
                                    </p:anim>
                                  </p:childTnLst>
                                </p:cTn>
                              </p:par>
                              <p:par>
                                <p:cTn id="9" presetID="2" presetClass="entr" presetSubtype="8" fill="hold" grpId="0"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ppt_y"/>
                                          </p:val>
                                        </p:tav>
                                        <p:tav tm="100000">
                                          <p:val>
                                            <p:strVal val="#ppt_y"/>
                                          </p:val>
                                        </p:tav>
                                      </p:tavLst>
                                    </p:anim>
                                  </p:childTnLst>
                                </p:cTn>
                              </p:par>
                              <p:par>
                                <p:cTn id="13" presetID="2" presetClass="entr" presetSubtype="8"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additive="base">
                                        <p:cTn id="15" dur="5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16" dur="500" fill="hold"/>
                                        <p:tgtEl>
                                          <p:spTgt spid="3">
                                            <p:txEl>
                                              <p:pRg st="2" end="2"/>
                                            </p:txEl>
                                          </p:spTgt>
                                        </p:tgtEl>
                                        <p:attrNameLst>
                                          <p:attrName>ppt_y</p:attrName>
                                        </p:attrNameLst>
                                      </p:cBhvr>
                                      <p:tavLst>
                                        <p:tav tm="0">
                                          <p:val>
                                            <p:strVal val="#ppt_y"/>
                                          </p:val>
                                        </p:tav>
                                        <p:tav tm="100000">
                                          <p:val>
                                            <p:strVal val="#ppt_y"/>
                                          </p:val>
                                        </p:tav>
                                      </p:tavLst>
                                    </p:anim>
                                  </p:childTnLst>
                                </p:cTn>
                              </p:par>
                              <p:par>
                                <p:cTn id="17" presetID="2" presetClass="entr" presetSubtype="8" fill="hold" grpId="0"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ppt_y"/>
                                          </p:val>
                                        </p:tav>
                                        <p:tav tm="100000">
                                          <p:val>
                                            <p:strVal val="#ppt_y"/>
                                          </p:val>
                                        </p:tav>
                                      </p:tavLst>
                                    </p:anim>
                                  </p:childTnLst>
                                </p:cTn>
                              </p:par>
                              <p:par>
                                <p:cTn id="21" presetID="2" presetClass="entr" presetSubtype="8" fill="hold" grpId="0"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 calcmode="lin" valueType="num">
                                      <p:cBhvr additive="base">
                                        <p:cTn id="23" dur="500" fill="hold"/>
                                        <p:tgtEl>
                                          <p:spTgt spid="3">
                                            <p:txEl>
                                              <p:pRg st="4" end="4"/>
                                            </p:txEl>
                                          </p:spTgt>
                                        </p:tgtEl>
                                        <p:attrNameLst>
                                          <p:attrName>ppt_x</p:attrName>
                                        </p:attrNameLst>
                                      </p:cBhvr>
                                      <p:tavLst>
                                        <p:tav tm="0">
                                          <p:val>
                                            <p:strVal val="0-#ppt_w/2"/>
                                          </p:val>
                                        </p:tav>
                                        <p:tav tm="100000">
                                          <p:val>
                                            <p:strVal val="#ppt_x"/>
                                          </p:val>
                                        </p:tav>
                                      </p:tavLst>
                                    </p:anim>
                                    <p:anim calcmode="lin" valueType="num">
                                      <p:cBhvr additive="base">
                                        <p:cTn id="24" dur="500" fill="hold"/>
                                        <p:tgtEl>
                                          <p:spTgt spid="3">
                                            <p:txEl>
                                              <p:pRg st="4" end="4"/>
                                            </p:txEl>
                                          </p:spTgt>
                                        </p:tgtEl>
                                        <p:attrNameLst>
                                          <p:attrName>ppt_y</p:attrName>
                                        </p:attrNameLst>
                                      </p:cBhvr>
                                      <p:tavLst>
                                        <p:tav tm="0">
                                          <p:val>
                                            <p:strVal val="#ppt_y"/>
                                          </p:val>
                                        </p:tav>
                                        <p:tav tm="100000">
                                          <p:val>
                                            <p:strVal val="#ppt_y"/>
                                          </p:val>
                                        </p:tav>
                                      </p:tavLst>
                                    </p:anim>
                                  </p:childTnLst>
                                </p:cTn>
                              </p:par>
                              <p:par>
                                <p:cTn id="25" presetID="2" presetClass="entr" presetSubtype="8" fill="hold" grpId="0" nodeType="with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 calcmode="lin" valueType="num">
                                      <p:cBhvr additive="base">
                                        <p:cTn id="27" dur="500" fill="hold"/>
                                        <p:tgtEl>
                                          <p:spTgt spid="3">
                                            <p:txEl>
                                              <p:pRg st="5" end="5"/>
                                            </p:txEl>
                                          </p:spTgt>
                                        </p:tgtEl>
                                        <p:attrNameLst>
                                          <p:attrName>ppt_x</p:attrName>
                                        </p:attrNameLst>
                                      </p:cBhvr>
                                      <p:tavLst>
                                        <p:tav tm="0">
                                          <p:val>
                                            <p:strVal val="0-#ppt_w/2"/>
                                          </p:val>
                                        </p:tav>
                                        <p:tav tm="100000">
                                          <p:val>
                                            <p:strVal val="#ppt_x"/>
                                          </p:val>
                                        </p:tav>
                                      </p:tavLst>
                                    </p:anim>
                                    <p:anim calcmode="lin" valueType="num">
                                      <p:cBhvr additive="base">
                                        <p:cTn id="28" dur="500" fill="hold"/>
                                        <p:tgtEl>
                                          <p:spTgt spid="3">
                                            <p:txEl>
                                              <p:pRg st="5" end="5"/>
                                            </p:txEl>
                                          </p:spTgt>
                                        </p:tgtEl>
                                        <p:attrNameLst>
                                          <p:attrName>ppt_y</p:attrName>
                                        </p:attrNameLst>
                                      </p:cBhvr>
                                      <p:tavLst>
                                        <p:tav tm="0">
                                          <p:val>
                                            <p:strVal val="#ppt_y"/>
                                          </p:val>
                                        </p:tav>
                                        <p:tav tm="100000">
                                          <p:val>
                                            <p:strVal val="#ppt_y"/>
                                          </p:val>
                                        </p:tav>
                                      </p:tavLst>
                                    </p:anim>
                                  </p:childTnLst>
                                </p:cTn>
                              </p:par>
                              <p:par>
                                <p:cTn id="29" presetID="2" presetClass="entr" presetSubtype="8" fill="hold" grpId="0" nodeType="with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 calcmode="lin" valueType="num">
                                      <p:cBhvr additive="base">
                                        <p:cTn id="31" dur="500" fill="hold"/>
                                        <p:tgtEl>
                                          <p:spTgt spid="3">
                                            <p:txEl>
                                              <p:pRg st="6" end="6"/>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3">
                                            <p:txEl>
                                              <p:pRg st="6" end="6"/>
                                            </p:txEl>
                                          </p:spTgt>
                                        </p:tgtEl>
                                        <p:attrNameLst>
                                          <p:attrName>ppt_y</p:attrName>
                                        </p:attrNameLst>
                                      </p:cBhvr>
                                      <p:tavLst>
                                        <p:tav tm="0">
                                          <p:val>
                                            <p:strVal val="#ppt_y"/>
                                          </p:val>
                                        </p:tav>
                                        <p:tav tm="100000">
                                          <p:val>
                                            <p:strVal val="#ppt_y"/>
                                          </p:val>
                                        </p:tav>
                                      </p:tavLst>
                                    </p:anim>
                                  </p:childTnLst>
                                </p:cTn>
                              </p:par>
                              <p:par>
                                <p:cTn id="33" presetID="2" presetClass="entr" presetSubtype="8" fill="hold" grpId="0" nodeType="with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anim calcmode="lin" valueType="num">
                                      <p:cBhvr additive="base">
                                        <p:cTn id="35" dur="500" fill="hold"/>
                                        <p:tgtEl>
                                          <p:spTgt spid="3">
                                            <p:txEl>
                                              <p:pRg st="7" end="7"/>
                                            </p:txEl>
                                          </p:spTgt>
                                        </p:tgtEl>
                                        <p:attrNameLst>
                                          <p:attrName>ppt_x</p:attrName>
                                        </p:attrNameLst>
                                      </p:cBhvr>
                                      <p:tavLst>
                                        <p:tav tm="0">
                                          <p:val>
                                            <p:strVal val="0-#ppt_w/2"/>
                                          </p:val>
                                        </p:tav>
                                        <p:tav tm="100000">
                                          <p:val>
                                            <p:strVal val="#ppt_x"/>
                                          </p:val>
                                        </p:tav>
                                      </p:tavLst>
                                    </p:anim>
                                    <p:anim calcmode="lin" valueType="num">
                                      <p:cBhvr additive="base">
                                        <p:cTn id="36" dur="500" fill="hold"/>
                                        <p:tgtEl>
                                          <p:spTgt spid="3">
                                            <p:txEl>
                                              <p:pRg st="7" end="7"/>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676400" y="1981200"/>
            <a:ext cx="7010400" cy="4026091"/>
          </a:xfrm>
        </p:spPr>
        <p:txBody>
          <a:bodyPr/>
          <a:lstStyle/>
          <a:p>
            <a:pPr marL="681228" lvl="1" indent="-571500">
              <a:spcBef>
                <a:spcPts val="400"/>
              </a:spcBef>
              <a:buSzPct val="68000"/>
              <a:buFont typeface="+mj-lt"/>
              <a:buAutoNum type="romanLcPeriod" startAt="3"/>
            </a:pPr>
            <a:r>
              <a:rPr lang="en-US" sz="2800" dirty="0" smtClean="0"/>
              <a:t>Be necessary for the person to provide for his or her own care or well-being, or</a:t>
            </a:r>
          </a:p>
          <a:p>
            <a:pPr marL="681228" lvl="1" indent="-571500">
              <a:spcBef>
                <a:spcPts val="400"/>
              </a:spcBef>
              <a:buSzPct val="68000"/>
              <a:buFont typeface="+mj-lt"/>
              <a:buAutoNum type="romanLcPeriod" startAt="3"/>
            </a:pPr>
            <a:endParaRPr lang="en-US" sz="2800" dirty="0" smtClean="0"/>
          </a:p>
          <a:p>
            <a:pPr marL="681228" lvl="1" indent="-571500">
              <a:spcBef>
                <a:spcPts val="400"/>
              </a:spcBef>
              <a:buSzPct val="68000"/>
              <a:buFont typeface="+mj-lt"/>
              <a:buAutoNum type="romanLcPeriod" startAt="3"/>
            </a:pPr>
            <a:r>
              <a:rPr lang="en-US" sz="2800" dirty="0" smtClean="0"/>
              <a:t>Be important to the usual activities of daily living, considering the person’s age.</a:t>
            </a:r>
          </a:p>
          <a:p>
            <a:pPr marL="365760" lvl="1" indent="-256032">
              <a:spcBef>
                <a:spcPts val="400"/>
              </a:spcBef>
              <a:buSzPct val="68000"/>
              <a:buFont typeface="Wingdings 3"/>
              <a:buChar char=""/>
            </a:pPr>
            <a:endParaRPr lang="en-US" sz="2400" dirty="0" smtClean="0"/>
          </a:p>
          <a:p>
            <a:endParaRPr lang="en-US" dirty="0"/>
          </a:p>
        </p:txBody>
      </p:sp>
      <p:pic>
        <p:nvPicPr>
          <p:cNvPr id="4" name="Picture 3" descr="dn[1] (3).jpg"/>
          <p:cNvPicPr>
            <a:picLocks noChangeAspect="1"/>
          </p:cNvPicPr>
          <p:nvPr/>
        </p:nvPicPr>
        <p:blipFill>
          <a:blip r:embed="rId2" cstate="print"/>
          <a:srcRect/>
          <a:stretch>
            <a:fillRect/>
          </a:stretch>
        </p:blipFill>
        <p:spPr bwMode="auto">
          <a:xfrm>
            <a:off x="152400" y="152400"/>
            <a:ext cx="2057400" cy="1776413"/>
          </a:xfrm>
          <a:prstGeom prst="rect">
            <a:avLst/>
          </a:prstGeom>
          <a:noFill/>
          <a:ln w="9525">
            <a:noFill/>
            <a:miter lim="800000"/>
            <a:headEnd/>
            <a:tailEnd/>
          </a:ln>
        </p:spPr>
      </p:pic>
      <p:sp>
        <p:nvSpPr>
          <p:cNvPr id="5" name="Slide Number Placeholder 4"/>
          <p:cNvSpPr>
            <a:spLocks noGrp="1"/>
          </p:cNvSpPr>
          <p:nvPr>
            <p:ph type="sldNum" sz="quarter" idx="12"/>
          </p:nvPr>
        </p:nvSpPr>
        <p:spPr/>
        <p:txBody>
          <a:bodyPr/>
          <a:lstStyle/>
          <a:p>
            <a:fld id="{5136DE92-3AFC-4FCD-B6DC-75E6AAEE33FD}" type="slidenum">
              <a:rPr lang="en-US" smtClean="0"/>
              <a:pPr/>
              <a:t>10</a:t>
            </a:fld>
            <a:endParaRPr lang="en-US"/>
          </a:p>
        </p:txBody>
      </p:sp>
      <p:sp>
        <p:nvSpPr>
          <p:cNvPr id="8" name="Title 2"/>
          <p:cNvSpPr>
            <a:spLocks noGrp="1"/>
          </p:cNvSpPr>
          <p:nvPr>
            <p:ph type="title"/>
          </p:nvPr>
        </p:nvSpPr>
        <p:spPr>
          <a:xfrm>
            <a:off x="2362200" y="274638"/>
            <a:ext cx="6324600" cy="1554162"/>
          </a:xfrm>
        </p:spPr>
        <p:txBody>
          <a:bodyPr>
            <a:noAutofit/>
          </a:bodyPr>
          <a:lstStyle/>
          <a:p>
            <a:r>
              <a:rPr lang="en-US" sz="3200" dirty="0" smtClean="0">
                <a:effectLst/>
              </a:rPr>
              <a:t>For the function which is impaired to be “important” (</a:t>
            </a:r>
            <a:r>
              <a:rPr lang="en-US" sz="3200" dirty="0" err="1" smtClean="0">
                <a:effectLst/>
              </a:rPr>
              <a:t>Cnt’d</a:t>
            </a:r>
            <a:r>
              <a:rPr lang="en-US" sz="3200" dirty="0" smtClean="0">
                <a:effectLst/>
              </a:rPr>
              <a:t>)</a:t>
            </a:r>
            <a:endParaRPr lang="en-US" sz="3200" dirty="0">
              <a:effectLst/>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0-#ppt_w/2"/>
                                          </p:val>
                                        </p:tav>
                                        <p:tav tm="100000">
                                          <p:val>
                                            <p:strVal val="#ppt_x"/>
                                          </p:val>
                                        </p:tav>
                                      </p:tavLst>
                                    </p:anim>
                                    <p:anim calcmode="lin" valueType="num">
                                      <p:cBhvr additive="base">
                                        <p:cTn id="8" dur="500" fill="hold"/>
                                        <p:tgtEl>
                                          <p:spTgt spid="8"/>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 presetClass="entr" presetSubtype="8" fill="hold" grpId="0" nodeType="afterEffect">
                                  <p:stCondLst>
                                    <p:cond delay="0"/>
                                  </p:stCondLst>
                                  <p:childTnLst>
                                    <p:set>
                                      <p:cBhvr>
                                        <p:cTn id="11" dur="1" fill="hold">
                                          <p:stCondLst>
                                            <p:cond delay="0"/>
                                          </p:stCondLst>
                                        </p:cTn>
                                        <p:tgtEl>
                                          <p:spTgt spid="2">
                                            <p:txEl>
                                              <p:pRg st="0" end="0"/>
                                            </p:txEl>
                                          </p:spTgt>
                                        </p:tgtEl>
                                        <p:attrNameLst>
                                          <p:attrName>style.visibility</p:attrName>
                                        </p:attrNameLst>
                                      </p:cBhvr>
                                      <p:to>
                                        <p:strVal val="visible"/>
                                      </p:to>
                                    </p:set>
                                    <p:anim calcmode="lin" valueType="num">
                                      <p:cBhvr additive="base">
                                        <p:cTn id="12" dur="500" fill="hold"/>
                                        <p:tgtEl>
                                          <p:spTgt spid="2">
                                            <p:txEl>
                                              <p:pRg st="0" end="0"/>
                                            </p:txEl>
                                          </p:spTgt>
                                        </p:tgtEl>
                                        <p:attrNameLst>
                                          <p:attrName>ppt_x</p:attrName>
                                        </p:attrNameLst>
                                      </p:cBhvr>
                                      <p:tavLst>
                                        <p:tav tm="0">
                                          <p:val>
                                            <p:strVal val="0-#ppt_w/2"/>
                                          </p:val>
                                        </p:tav>
                                        <p:tav tm="100000">
                                          <p:val>
                                            <p:strVal val="#ppt_x"/>
                                          </p:val>
                                        </p:tav>
                                      </p:tavLst>
                                    </p:anim>
                                    <p:anim calcmode="lin" valueType="num">
                                      <p:cBhvr additive="base">
                                        <p:cTn id="13" dur="500" fill="hold"/>
                                        <p:tgtEl>
                                          <p:spTgt spid="2">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8" fill="hold" grpId="0" nodeType="clickEffect">
                                  <p:stCondLst>
                                    <p:cond delay="0"/>
                                  </p:stCondLst>
                                  <p:childTnLst>
                                    <p:set>
                                      <p:cBhvr>
                                        <p:cTn id="17" dur="1" fill="hold">
                                          <p:stCondLst>
                                            <p:cond delay="0"/>
                                          </p:stCondLst>
                                        </p:cTn>
                                        <p:tgtEl>
                                          <p:spTgt spid="2">
                                            <p:txEl>
                                              <p:pRg st="2" end="2"/>
                                            </p:txEl>
                                          </p:spTgt>
                                        </p:tgtEl>
                                        <p:attrNameLst>
                                          <p:attrName>style.visibility</p:attrName>
                                        </p:attrNameLst>
                                      </p:cBhvr>
                                      <p:to>
                                        <p:strVal val="visible"/>
                                      </p:to>
                                    </p:set>
                                    <p:anim calcmode="lin" valueType="num">
                                      <p:cBhvr additive="base">
                                        <p:cTn id="18" dur="500" fill="hold"/>
                                        <p:tgtEl>
                                          <p:spTgt spid="2">
                                            <p:txEl>
                                              <p:pRg st="2" end="2"/>
                                            </p:txEl>
                                          </p:spTgt>
                                        </p:tgtEl>
                                        <p:attrNameLst>
                                          <p:attrName>ppt_x</p:attrName>
                                        </p:attrNameLst>
                                      </p:cBhvr>
                                      <p:tavLst>
                                        <p:tav tm="0">
                                          <p:val>
                                            <p:strVal val="0-#ppt_w/2"/>
                                          </p:val>
                                        </p:tav>
                                        <p:tav tm="100000">
                                          <p:val>
                                            <p:strVal val="#ppt_x"/>
                                          </p:val>
                                        </p:tav>
                                      </p:tavLst>
                                    </p:anim>
                                    <p:anim calcmode="lin" valueType="num">
                                      <p:cBhvr additive="base">
                                        <p:cTn id="19" dur="500" fill="hold"/>
                                        <p:tgtEl>
                                          <p:spTgt spid="2">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P spid="8"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676400" y="1981200"/>
            <a:ext cx="7239000" cy="4724400"/>
          </a:xfrm>
        </p:spPr>
        <p:txBody>
          <a:bodyPr>
            <a:normAutofit/>
          </a:bodyPr>
          <a:lstStyle/>
          <a:p>
            <a:pPr marL="622800" lvl="0" indent="-514350">
              <a:buFont typeface="+mj-lt"/>
              <a:buAutoNum type="arabicPeriod" startAt="3"/>
            </a:pPr>
            <a:r>
              <a:rPr lang="en-US" sz="2800" dirty="0" smtClean="0"/>
              <a:t>For the impairment to be permanent, the impairment must:</a:t>
            </a:r>
          </a:p>
          <a:p>
            <a:pPr lvl="0">
              <a:buNone/>
            </a:pPr>
            <a:endParaRPr lang="en-US" sz="1400" dirty="0" smtClean="0"/>
          </a:p>
          <a:p>
            <a:pPr marL="914400" indent="-571500">
              <a:buFont typeface="+mj-lt"/>
              <a:buAutoNum type="romanLcPeriod"/>
            </a:pPr>
            <a:r>
              <a:rPr lang="en-US" sz="2800" dirty="0" smtClean="0"/>
              <a:t>Have been continuous since the incident and must, based on medical evidence and subject to the person reasonably participating in the recommended treatment of the impairment, be expected not to substantially improve.</a:t>
            </a:r>
          </a:p>
          <a:p>
            <a:endParaRPr lang="en-US" dirty="0"/>
          </a:p>
        </p:txBody>
      </p:sp>
      <p:sp>
        <p:nvSpPr>
          <p:cNvPr id="3" name="Title 2"/>
          <p:cNvSpPr>
            <a:spLocks noGrp="1"/>
          </p:cNvSpPr>
          <p:nvPr>
            <p:ph type="title"/>
          </p:nvPr>
        </p:nvSpPr>
        <p:spPr>
          <a:xfrm>
            <a:off x="2362200" y="274638"/>
            <a:ext cx="6324600" cy="1554162"/>
          </a:xfrm>
        </p:spPr>
        <p:txBody>
          <a:bodyPr>
            <a:normAutofit fontScale="90000"/>
          </a:bodyPr>
          <a:lstStyle/>
          <a:p>
            <a:r>
              <a:rPr lang="en-US" b="0" dirty="0" smtClean="0">
                <a:effectLst/>
              </a:rPr>
              <a:t/>
            </a:r>
            <a:br>
              <a:rPr lang="en-US" b="0" dirty="0" smtClean="0">
                <a:effectLst/>
              </a:rPr>
            </a:br>
            <a:r>
              <a:rPr lang="en-US" b="0" dirty="0" smtClean="0">
                <a:effectLst/>
              </a:rPr>
              <a:t>For  the impairment to be “permanent”:</a:t>
            </a:r>
            <a:br>
              <a:rPr lang="en-US" b="0" dirty="0" smtClean="0">
                <a:effectLst/>
              </a:rPr>
            </a:br>
            <a:endParaRPr lang="en-US" b="0" dirty="0">
              <a:effectLst/>
            </a:endParaRPr>
          </a:p>
        </p:txBody>
      </p:sp>
      <p:pic>
        <p:nvPicPr>
          <p:cNvPr id="4" name="Picture 3" descr="dn[1] (3).jpg"/>
          <p:cNvPicPr>
            <a:picLocks noChangeAspect="1"/>
          </p:cNvPicPr>
          <p:nvPr/>
        </p:nvPicPr>
        <p:blipFill>
          <a:blip r:embed="rId2" cstate="print"/>
          <a:srcRect/>
          <a:stretch>
            <a:fillRect/>
          </a:stretch>
        </p:blipFill>
        <p:spPr bwMode="auto">
          <a:xfrm>
            <a:off x="152400" y="152400"/>
            <a:ext cx="2057400" cy="1776413"/>
          </a:xfrm>
          <a:prstGeom prst="rect">
            <a:avLst/>
          </a:prstGeom>
          <a:noFill/>
          <a:ln w="9525">
            <a:noFill/>
            <a:miter lim="800000"/>
            <a:headEnd/>
            <a:tailEnd/>
          </a:ln>
        </p:spPr>
      </p:pic>
      <p:sp>
        <p:nvSpPr>
          <p:cNvPr id="5" name="Slide Number Placeholder 4"/>
          <p:cNvSpPr>
            <a:spLocks noGrp="1"/>
          </p:cNvSpPr>
          <p:nvPr>
            <p:ph type="sldNum" sz="quarter" idx="12"/>
          </p:nvPr>
        </p:nvSpPr>
        <p:spPr/>
        <p:txBody>
          <a:bodyPr/>
          <a:lstStyle/>
          <a:p>
            <a:fld id="{5136DE92-3AFC-4FCD-B6DC-75E6AAEE33FD}" type="slidenum">
              <a:rPr lang="en-US" smtClean="0"/>
              <a:pPr/>
              <a:t>11</a:t>
            </a:fld>
            <a:endParaRPr lang="en-US"/>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0-#ppt_w/2"/>
                                          </p:val>
                                        </p:tav>
                                        <p:tav tm="100000">
                                          <p:val>
                                            <p:strVal val="#ppt_x"/>
                                          </p:val>
                                        </p:tav>
                                      </p:tavLst>
                                    </p:anim>
                                    <p:anim calcmode="lin" valueType="num">
                                      <p:cBhvr additive="base">
                                        <p:cTn id="8" dur="500" fill="hold"/>
                                        <p:tgtEl>
                                          <p:spTgt spid="3"/>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 presetClass="entr" presetSubtype="8" fill="hold" grpId="0" nodeType="afterEffect">
                                  <p:stCondLst>
                                    <p:cond delay="0"/>
                                  </p:stCondLst>
                                  <p:childTnLst>
                                    <p:set>
                                      <p:cBhvr>
                                        <p:cTn id="11" dur="1" fill="hold">
                                          <p:stCondLst>
                                            <p:cond delay="0"/>
                                          </p:stCondLst>
                                        </p:cTn>
                                        <p:tgtEl>
                                          <p:spTgt spid="2">
                                            <p:txEl>
                                              <p:pRg st="0" end="0"/>
                                            </p:txEl>
                                          </p:spTgt>
                                        </p:tgtEl>
                                        <p:attrNameLst>
                                          <p:attrName>style.visibility</p:attrName>
                                        </p:attrNameLst>
                                      </p:cBhvr>
                                      <p:to>
                                        <p:strVal val="visible"/>
                                      </p:to>
                                    </p:set>
                                    <p:anim calcmode="lin" valueType="num">
                                      <p:cBhvr additive="base">
                                        <p:cTn id="12" dur="500" fill="hold"/>
                                        <p:tgtEl>
                                          <p:spTgt spid="2">
                                            <p:txEl>
                                              <p:pRg st="0" end="0"/>
                                            </p:txEl>
                                          </p:spTgt>
                                        </p:tgtEl>
                                        <p:attrNameLst>
                                          <p:attrName>ppt_x</p:attrName>
                                        </p:attrNameLst>
                                      </p:cBhvr>
                                      <p:tavLst>
                                        <p:tav tm="0">
                                          <p:val>
                                            <p:strVal val="0-#ppt_w/2"/>
                                          </p:val>
                                        </p:tav>
                                        <p:tav tm="100000">
                                          <p:val>
                                            <p:strVal val="#ppt_x"/>
                                          </p:val>
                                        </p:tav>
                                      </p:tavLst>
                                    </p:anim>
                                    <p:anim calcmode="lin" valueType="num">
                                      <p:cBhvr additive="base">
                                        <p:cTn id="13" dur="500" fill="hold"/>
                                        <p:tgtEl>
                                          <p:spTgt spid="2">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8" fill="hold" grpId="0" nodeType="clickEffect">
                                  <p:stCondLst>
                                    <p:cond delay="0"/>
                                  </p:stCondLst>
                                  <p:childTnLst>
                                    <p:set>
                                      <p:cBhvr>
                                        <p:cTn id="17" dur="1" fill="hold">
                                          <p:stCondLst>
                                            <p:cond delay="0"/>
                                          </p:stCondLst>
                                        </p:cTn>
                                        <p:tgtEl>
                                          <p:spTgt spid="2">
                                            <p:txEl>
                                              <p:pRg st="2" end="2"/>
                                            </p:txEl>
                                          </p:spTgt>
                                        </p:tgtEl>
                                        <p:attrNameLst>
                                          <p:attrName>style.visibility</p:attrName>
                                        </p:attrNameLst>
                                      </p:cBhvr>
                                      <p:to>
                                        <p:strVal val="visible"/>
                                      </p:to>
                                    </p:set>
                                    <p:anim calcmode="lin" valueType="num">
                                      <p:cBhvr additive="base">
                                        <p:cTn id="18" dur="500" fill="hold"/>
                                        <p:tgtEl>
                                          <p:spTgt spid="2">
                                            <p:txEl>
                                              <p:pRg st="2" end="2"/>
                                            </p:txEl>
                                          </p:spTgt>
                                        </p:tgtEl>
                                        <p:attrNameLst>
                                          <p:attrName>ppt_x</p:attrName>
                                        </p:attrNameLst>
                                      </p:cBhvr>
                                      <p:tavLst>
                                        <p:tav tm="0">
                                          <p:val>
                                            <p:strVal val="0-#ppt_w/2"/>
                                          </p:val>
                                        </p:tav>
                                        <p:tav tm="100000">
                                          <p:val>
                                            <p:strVal val="#ppt_x"/>
                                          </p:val>
                                        </p:tav>
                                      </p:tavLst>
                                    </p:anim>
                                    <p:anim calcmode="lin" valueType="num">
                                      <p:cBhvr additive="base">
                                        <p:cTn id="19" dur="500" fill="hold"/>
                                        <p:tgtEl>
                                          <p:spTgt spid="2">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P spid="3"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dn[1] (3).jpg"/>
          <p:cNvPicPr>
            <a:picLocks noChangeAspect="1"/>
          </p:cNvPicPr>
          <p:nvPr/>
        </p:nvPicPr>
        <p:blipFill>
          <a:blip r:embed="rId2" cstate="print"/>
          <a:srcRect/>
          <a:stretch>
            <a:fillRect/>
          </a:stretch>
        </p:blipFill>
        <p:spPr bwMode="auto">
          <a:xfrm>
            <a:off x="152400" y="152400"/>
            <a:ext cx="2057400" cy="1776413"/>
          </a:xfrm>
          <a:prstGeom prst="rect">
            <a:avLst/>
          </a:prstGeom>
          <a:noFill/>
          <a:ln w="9525">
            <a:noFill/>
            <a:miter lim="800000"/>
            <a:headEnd/>
            <a:tailEnd/>
          </a:ln>
        </p:spPr>
      </p:pic>
      <p:sp>
        <p:nvSpPr>
          <p:cNvPr id="5" name="Content Placeholder 1"/>
          <p:cNvSpPr txBox="1">
            <a:spLocks/>
          </p:cNvSpPr>
          <p:nvPr/>
        </p:nvSpPr>
        <p:spPr>
          <a:xfrm>
            <a:off x="1828800" y="2133600"/>
            <a:ext cx="7010400" cy="4026091"/>
          </a:xfrm>
          <a:prstGeom prst="rect">
            <a:avLst/>
          </a:prstGeom>
        </p:spPr>
        <p:txBody>
          <a:bodyPr vert="horz">
            <a:normAutofit/>
          </a:bodyPr>
          <a:lstStyle/>
          <a:p>
            <a:pPr marL="681228" marR="0" lvl="0" indent="-571500" algn="l" defTabSz="914400" rtl="0" eaLnBrk="1" fontAlgn="auto" latinLnBrk="0" hangingPunct="1">
              <a:lnSpc>
                <a:spcPct val="100000"/>
              </a:lnSpc>
              <a:spcBef>
                <a:spcPts val="400"/>
              </a:spcBef>
              <a:spcAft>
                <a:spcPts val="0"/>
              </a:spcAft>
              <a:buClr>
                <a:schemeClr val="accent1"/>
              </a:buClr>
              <a:buSzPct val="68000"/>
              <a:buFont typeface="+mj-lt"/>
              <a:buAutoNum type="romanLcPeriod" startAt="2"/>
              <a:tabLst/>
              <a:defRPr/>
            </a:pPr>
            <a:r>
              <a:rPr lang="en-US" sz="2800" dirty="0" smtClean="0"/>
              <a:t>Continue to meet the criteria in paragraph 1, and;</a:t>
            </a:r>
          </a:p>
          <a:p>
            <a:pPr marL="681228" marR="0" lvl="0" indent="-571500" algn="l" defTabSz="914400" rtl="0" eaLnBrk="1" fontAlgn="auto" latinLnBrk="0" hangingPunct="1">
              <a:lnSpc>
                <a:spcPct val="100000"/>
              </a:lnSpc>
              <a:spcBef>
                <a:spcPts val="400"/>
              </a:spcBef>
              <a:spcAft>
                <a:spcPts val="0"/>
              </a:spcAft>
              <a:buClr>
                <a:schemeClr val="accent1"/>
              </a:buClr>
              <a:buSzPct val="68000"/>
              <a:buFont typeface="+mj-lt"/>
              <a:buAutoNum type="romanLcPeriod" startAt="2"/>
              <a:tabLst/>
              <a:defRPr/>
            </a:pPr>
            <a:endParaRPr lang="en-US" sz="2800" dirty="0" smtClean="0"/>
          </a:p>
          <a:p>
            <a:pPr marL="681228" lvl="0" indent="-571500">
              <a:spcBef>
                <a:spcPts val="400"/>
              </a:spcBef>
              <a:buClr>
                <a:schemeClr val="accent1"/>
              </a:buClr>
              <a:buSzPct val="68000"/>
              <a:buFont typeface="+mj-lt"/>
              <a:buAutoNum type="romanLcPeriod" startAt="2"/>
            </a:pPr>
            <a:r>
              <a:rPr lang="en-US" sz="2800" dirty="0" smtClean="0"/>
              <a:t>Be of a nature that is expected to</a:t>
            </a:r>
            <a:r>
              <a:rPr lang="en-US" sz="2800" dirty="0"/>
              <a:t> </a:t>
            </a:r>
            <a:r>
              <a:rPr lang="en-US" sz="2800" dirty="0" smtClean="0"/>
              <a:t>continue without substantial improvement when sustained by persons in similar circumstances.</a:t>
            </a:r>
            <a:endParaRPr kumimoji="0" lang="en-US" sz="2800" b="0" i="0" u="none" strike="noStrike" kern="1200" cap="none" spc="0" normalizeH="0" baseline="0" noProof="0" dirty="0" smtClean="0">
              <a:ln>
                <a:noFill/>
              </a:ln>
              <a:solidFill>
                <a:schemeClr val="tx1"/>
              </a:solidFill>
              <a:effectLst/>
              <a:uLnTx/>
              <a:uFillTx/>
              <a:latin typeface="+mn-lt"/>
              <a:ea typeface="+mn-ea"/>
              <a:cs typeface="+mn-cs"/>
            </a:endParaRPr>
          </a:p>
          <a:p>
            <a:pPr marL="365760" marR="0" lvl="0" indent="-256032" algn="l" defTabSz="914400" rtl="0" eaLnBrk="1" fontAlgn="auto" latinLnBrk="0" hangingPunct="1">
              <a:lnSpc>
                <a:spcPct val="100000"/>
              </a:lnSpc>
              <a:spcBef>
                <a:spcPts val="400"/>
              </a:spcBef>
              <a:spcAft>
                <a:spcPts val="0"/>
              </a:spcAft>
              <a:buClr>
                <a:schemeClr val="accent1"/>
              </a:buClr>
              <a:buSzPct val="68000"/>
              <a:buFont typeface="Wingdings 3"/>
              <a:buChar char=""/>
              <a:tabLst/>
              <a:defRPr/>
            </a:pPr>
            <a:endParaRPr kumimoji="0" lang="en-US" sz="2700" b="0" i="0" u="none" strike="noStrike" kern="1200" cap="none" spc="0" normalizeH="0" baseline="0" noProof="0" dirty="0">
              <a:ln>
                <a:noFill/>
              </a:ln>
              <a:solidFill>
                <a:schemeClr val="tx1"/>
              </a:solidFill>
              <a:effectLst/>
              <a:uLnTx/>
              <a:uFillTx/>
              <a:latin typeface="+mn-lt"/>
              <a:ea typeface="+mn-ea"/>
              <a:cs typeface="+mn-cs"/>
            </a:endParaRPr>
          </a:p>
        </p:txBody>
      </p:sp>
      <p:sp>
        <p:nvSpPr>
          <p:cNvPr id="6" name="Slide Number Placeholder 5"/>
          <p:cNvSpPr>
            <a:spLocks noGrp="1"/>
          </p:cNvSpPr>
          <p:nvPr>
            <p:ph type="sldNum" sz="quarter" idx="12"/>
          </p:nvPr>
        </p:nvSpPr>
        <p:spPr/>
        <p:txBody>
          <a:bodyPr/>
          <a:lstStyle/>
          <a:p>
            <a:fld id="{5136DE92-3AFC-4FCD-B6DC-75E6AAEE33FD}" type="slidenum">
              <a:rPr lang="en-US" smtClean="0"/>
              <a:pPr/>
              <a:t>12</a:t>
            </a:fld>
            <a:endParaRPr lang="en-US"/>
          </a:p>
        </p:txBody>
      </p:sp>
      <p:sp>
        <p:nvSpPr>
          <p:cNvPr id="7" name="Title 2"/>
          <p:cNvSpPr>
            <a:spLocks noGrp="1"/>
          </p:cNvSpPr>
          <p:nvPr>
            <p:ph type="title"/>
          </p:nvPr>
        </p:nvSpPr>
        <p:spPr>
          <a:xfrm>
            <a:off x="2362200" y="274638"/>
            <a:ext cx="6324600" cy="1554162"/>
          </a:xfrm>
        </p:spPr>
        <p:txBody>
          <a:bodyPr>
            <a:normAutofit fontScale="90000"/>
          </a:bodyPr>
          <a:lstStyle/>
          <a:p>
            <a:r>
              <a:rPr lang="en-US" b="0" dirty="0" smtClean="0">
                <a:effectLst/>
              </a:rPr>
              <a:t/>
            </a:r>
            <a:br>
              <a:rPr lang="en-US" b="0" dirty="0" smtClean="0">
                <a:effectLst/>
              </a:rPr>
            </a:br>
            <a:r>
              <a:rPr lang="en-US" b="0" dirty="0" smtClean="0">
                <a:effectLst/>
              </a:rPr>
              <a:t>For  the impairment to be “permanent”(</a:t>
            </a:r>
            <a:r>
              <a:rPr lang="en-US" b="0" dirty="0" err="1" smtClean="0">
                <a:effectLst/>
              </a:rPr>
              <a:t>cnt’d</a:t>
            </a:r>
            <a:r>
              <a:rPr lang="en-US" b="0" dirty="0" smtClean="0">
                <a:effectLst/>
              </a:rPr>
              <a:t>)</a:t>
            </a:r>
            <a:br>
              <a:rPr lang="en-US" b="0" dirty="0" smtClean="0">
                <a:effectLst/>
              </a:rPr>
            </a:br>
            <a:endParaRPr lang="en-US" b="0" dirty="0">
              <a:effectLst/>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0-#ppt_w/2"/>
                                          </p:val>
                                        </p:tav>
                                        <p:tav tm="100000">
                                          <p:val>
                                            <p:strVal val="#ppt_x"/>
                                          </p:val>
                                        </p:tav>
                                      </p:tavLst>
                                    </p:anim>
                                    <p:anim calcmode="lin" valueType="num">
                                      <p:cBhvr additive="base">
                                        <p:cTn id="8" dur="500" fill="hold"/>
                                        <p:tgtEl>
                                          <p:spTgt spid="7"/>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 presetClass="entr" presetSubtype="8" fill="hold" nodeType="afterEffect">
                                  <p:stCondLst>
                                    <p:cond delay="0"/>
                                  </p:stCondLst>
                                  <p:childTnLst>
                                    <p:set>
                                      <p:cBhvr>
                                        <p:cTn id="11" dur="1" fill="hold">
                                          <p:stCondLst>
                                            <p:cond delay="0"/>
                                          </p:stCondLst>
                                        </p:cTn>
                                        <p:tgtEl>
                                          <p:spTgt spid="5">
                                            <p:txEl>
                                              <p:pRg st="0" end="0"/>
                                            </p:txEl>
                                          </p:spTgt>
                                        </p:tgtEl>
                                        <p:attrNameLst>
                                          <p:attrName>style.visibility</p:attrName>
                                        </p:attrNameLst>
                                      </p:cBhvr>
                                      <p:to>
                                        <p:strVal val="visible"/>
                                      </p:to>
                                    </p:set>
                                    <p:anim calcmode="lin" valueType="num">
                                      <p:cBhvr additive="base">
                                        <p:cTn id="12" dur="500" fill="hold"/>
                                        <p:tgtEl>
                                          <p:spTgt spid="5">
                                            <p:txEl>
                                              <p:pRg st="0" end="0"/>
                                            </p:txEl>
                                          </p:spTgt>
                                        </p:tgtEl>
                                        <p:attrNameLst>
                                          <p:attrName>ppt_x</p:attrName>
                                        </p:attrNameLst>
                                      </p:cBhvr>
                                      <p:tavLst>
                                        <p:tav tm="0">
                                          <p:val>
                                            <p:strVal val="0-#ppt_w/2"/>
                                          </p:val>
                                        </p:tav>
                                        <p:tav tm="100000">
                                          <p:val>
                                            <p:strVal val="#ppt_x"/>
                                          </p:val>
                                        </p:tav>
                                      </p:tavLst>
                                    </p:anim>
                                    <p:anim calcmode="lin" valueType="num">
                                      <p:cBhvr additive="base">
                                        <p:cTn id="13" dur="500" fill="hold"/>
                                        <p:tgtEl>
                                          <p:spTgt spid="5">
                                            <p:txEl>
                                              <p:pRg st="0" end="0"/>
                                            </p:txEl>
                                          </p:spTgt>
                                        </p:tgtEl>
                                        <p:attrNameLst>
                                          <p:attrName>ppt_y</p:attrName>
                                        </p:attrNameLst>
                                      </p:cBhvr>
                                      <p:tavLst>
                                        <p:tav tm="0">
                                          <p:val>
                                            <p:strVal val="#ppt_y"/>
                                          </p:val>
                                        </p:tav>
                                        <p:tav tm="100000">
                                          <p:val>
                                            <p:strVal val="#ppt_y"/>
                                          </p:val>
                                        </p:tav>
                                      </p:tavLst>
                                    </p:anim>
                                  </p:childTnLst>
                                </p:cTn>
                              </p:par>
                            </p:childTnLst>
                          </p:cTn>
                        </p:par>
                        <p:par>
                          <p:cTn id="14" fill="hold">
                            <p:stCondLst>
                              <p:cond delay="1000"/>
                            </p:stCondLst>
                            <p:childTnLst>
                              <p:par>
                                <p:cTn id="15" presetID="2" presetClass="entr" presetSubtype="8" fill="hold" nodeType="after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 calcmode="lin" valueType="num">
                                      <p:cBhvr additive="base">
                                        <p:cTn id="17" dur="500" fill="hold"/>
                                        <p:tgtEl>
                                          <p:spTgt spid="5">
                                            <p:txEl>
                                              <p:pRg st="2" end="2"/>
                                            </p:txEl>
                                          </p:spTgt>
                                        </p:tgtEl>
                                        <p:attrNameLst>
                                          <p:attrName>ppt_x</p:attrName>
                                        </p:attrNameLst>
                                      </p:cBhvr>
                                      <p:tavLst>
                                        <p:tav tm="0">
                                          <p:val>
                                            <p:strVal val="0-#ppt_w/2"/>
                                          </p:val>
                                        </p:tav>
                                        <p:tav tm="100000">
                                          <p:val>
                                            <p:strVal val="#ppt_x"/>
                                          </p:val>
                                        </p:tav>
                                      </p:tavLst>
                                    </p:anim>
                                    <p:anim calcmode="lin" valueType="num">
                                      <p:cBhvr additive="base">
                                        <p:cTn id="18" dur="500" fill="hold"/>
                                        <p:tgtEl>
                                          <p:spTgt spid="5">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676400" y="1981200"/>
            <a:ext cx="7315200" cy="4572000"/>
          </a:xfrm>
        </p:spPr>
        <p:txBody>
          <a:bodyPr/>
          <a:lstStyle/>
          <a:p>
            <a:pPr marL="0" indent="0">
              <a:buNone/>
            </a:pPr>
            <a:r>
              <a:rPr lang="en-US" dirty="0" smtClean="0"/>
              <a:t>Section 4.3 of Ontario Regulation 381/03 of the </a:t>
            </a:r>
            <a:r>
              <a:rPr lang="en-US" i="1" dirty="0" smtClean="0"/>
              <a:t>Insurance Act</a:t>
            </a:r>
            <a:r>
              <a:rPr lang="en-US" dirty="0" smtClean="0"/>
              <a:t>, R.S.O. 1990, c.I.8 as amended, requires the plaintiff to provide evidence from  physicians to explain the nature of the impairment, its permanence, the specific function that is impaired and the importance of that function to the person. Specifically, it provides:</a:t>
            </a:r>
          </a:p>
          <a:p>
            <a:endParaRPr lang="en-US" dirty="0"/>
          </a:p>
        </p:txBody>
      </p:sp>
      <p:sp>
        <p:nvSpPr>
          <p:cNvPr id="3" name="Title 2"/>
          <p:cNvSpPr>
            <a:spLocks noGrp="1"/>
          </p:cNvSpPr>
          <p:nvPr>
            <p:ph type="title"/>
          </p:nvPr>
        </p:nvSpPr>
        <p:spPr>
          <a:xfrm>
            <a:off x="2362200" y="274638"/>
            <a:ext cx="6324600" cy="1554162"/>
          </a:xfrm>
        </p:spPr>
        <p:txBody>
          <a:bodyPr>
            <a:normAutofit/>
          </a:bodyPr>
          <a:lstStyle/>
          <a:p>
            <a:r>
              <a:rPr lang="en-US" sz="3700" b="0" dirty="0" smtClean="0">
                <a:effectLst/>
              </a:rPr>
              <a:t>Physician’s Role in Establishing Threshold:</a:t>
            </a:r>
            <a:endParaRPr lang="en-US" sz="3700" b="0" dirty="0">
              <a:effectLst/>
            </a:endParaRPr>
          </a:p>
        </p:txBody>
      </p:sp>
      <p:pic>
        <p:nvPicPr>
          <p:cNvPr id="4" name="Picture 3" descr="dn[1] (3).jpg"/>
          <p:cNvPicPr>
            <a:picLocks noChangeAspect="1"/>
          </p:cNvPicPr>
          <p:nvPr/>
        </p:nvPicPr>
        <p:blipFill>
          <a:blip r:embed="rId2" cstate="print"/>
          <a:srcRect/>
          <a:stretch>
            <a:fillRect/>
          </a:stretch>
        </p:blipFill>
        <p:spPr bwMode="auto">
          <a:xfrm>
            <a:off x="152400" y="152400"/>
            <a:ext cx="2057400" cy="1776413"/>
          </a:xfrm>
          <a:prstGeom prst="rect">
            <a:avLst/>
          </a:prstGeom>
          <a:noFill/>
          <a:ln w="9525">
            <a:noFill/>
            <a:miter lim="800000"/>
            <a:headEnd/>
            <a:tailEnd/>
          </a:ln>
        </p:spPr>
      </p:pic>
      <p:sp>
        <p:nvSpPr>
          <p:cNvPr id="5" name="Slide Number Placeholder 4"/>
          <p:cNvSpPr>
            <a:spLocks noGrp="1"/>
          </p:cNvSpPr>
          <p:nvPr>
            <p:ph type="sldNum" sz="quarter" idx="12"/>
          </p:nvPr>
        </p:nvSpPr>
        <p:spPr/>
        <p:txBody>
          <a:bodyPr/>
          <a:lstStyle/>
          <a:p>
            <a:fld id="{5136DE92-3AFC-4FCD-B6DC-75E6AAEE33FD}" type="slidenum">
              <a:rPr lang="en-US" smtClean="0"/>
              <a:pPr/>
              <a:t>13</a:t>
            </a:fld>
            <a:endParaRPr lang="en-US"/>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0-#ppt_w/2"/>
                                          </p:val>
                                        </p:tav>
                                        <p:tav tm="100000">
                                          <p:val>
                                            <p:strVal val="#ppt_x"/>
                                          </p:val>
                                        </p:tav>
                                      </p:tavLst>
                                    </p:anim>
                                    <p:anim calcmode="lin" valueType="num">
                                      <p:cBhvr additive="base">
                                        <p:cTn id="8" dur="500" fill="hold"/>
                                        <p:tgtEl>
                                          <p:spTgt spid="3"/>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 presetClass="entr" presetSubtype="8" fill="hold" grpId="0" nodeType="afterEffect">
                                  <p:stCondLst>
                                    <p:cond delay="0"/>
                                  </p:stCondLst>
                                  <p:childTnLst>
                                    <p:set>
                                      <p:cBhvr>
                                        <p:cTn id="11" dur="1" fill="hold">
                                          <p:stCondLst>
                                            <p:cond delay="0"/>
                                          </p:stCondLst>
                                        </p:cTn>
                                        <p:tgtEl>
                                          <p:spTgt spid="2">
                                            <p:txEl>
                                              <p:pRg st="0" end="0"/>
                                            </p:txEl>
                                          </p:spTgt>
                                        </p:tgtEl>
                                        <p:attrNameLst>
                                          <p:attrName>style.visibility</p:attrName>
                                        </p:attrNameLst>
                                      </p:cBhvr>
                                      <p:to>
                                        <p:strVal val="visible"/>
                                      </p:to>
                                    </p:set>
                                    <p:anim calcmode="lin" valueType="num">
                                      <p:cBhvr additive="base">
                                        <p:cTn id="12" dur="500" fill="hold"/>
                                        <p:tgtEl>
                                          <p:spTgt spid="2">
                                            <p:txEl>
                                              <p:pRg st="0" end="0"/>
                                            </p:txEl>
                                          </p:spTgt>
                                        </p:tgtEl>
                                        <p:attrNameLst>
                                          <p:attrName>ppt_x</p:attrName>
                                        </p:attrNameLst>
                                      </p:cBhvr>
                                      <p:tavLst>
                                        <p:tav tm="0">
                                          <p:val>
                                            <p:strVal val="0-#ppt_w/2"/>
                                          </p:val>
                                        </p:tav>
                                        <p:tav tm="100000">
                                          <p:val>
                                            <p:strVal val="#ppt_x"/>
                                          </p:val>
                                        </p:tav>
                                      </p:tavLst>
                                    </p:anim>
                                    <p:anim calcmode="lin" valueType="num">
                                      <p:cBhvr additive="base">
                                        <p:cTn id="13" dur="500" fill="hold"/>
                                        <p:tgtEl>
                                          <p:spTgt spid="2">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3"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676400" y="1981200"/>
            <a:ext cx="7162800" cy="4419600"/>
          </a:xfrm>
        </p:spPr>
        <p:txBody>
          <a:bodyPr>
            <a:normAutofit lnSpcReduction="10000"/>
          </a:bodyPr>
          <a:lstStyle/>
          <a:p>
            <a:pPr marL="622800" indent="-514800">
              <a:buFont typeface="+mj-lt"/>
              <a:buAutoNum type="arabicPeriod" startAt="2"/>
            </a:pPr>
            <a:r>
              <a:rPr lang="en-US" dirty="0" smtClean="0"/>
              <a:t>The person shall adduce evidence of one or more physicians, in accordance with this section, that explains:</a:t>
            </a:r>
          </a:p>
          <a:p>
            <a:pPr marL="622800" indent="-514800">
              <a:buNone/>
            </a:pPr>
            <a:endParaRPr lang="en-US" sz="1300" dirty="0" smtClean="0"/>
          </a:p>
          <a:p>
            <a:pPr marL="720000" indent="-514350">
              <a:buFont typeface="+mj-lt"/>
              <a:buAutoNum type="alphaLcParenR"/>
            </a:pPr>
            <a:r>
              <a:rPr lang="en-US" dirty="0" smtClean="0"/>
              <a:t>The nature of the impairment;</a:t>
            </a:r>
          </a:p>
          <a:p>
            <a:pPr marL="720000" indent="-514350">
              <a:buFont typeface="+mj-lt"/>
              <a:buAutoNum type="alphaLcParenR"/>
            </a:pPr>
            <a:r>
              <a:rPr lang="en-US" dirty="0" smtClean="0"/>
              <a:t>The permanence of the impairment;</a:t>
            </a:r>
          </a:p>
          <a:p>
            <a:pPr marL="720000" indent="-514350">
              <a:buFont typeface="+mj-lt"/>
              <a:buAutoNum type="alphaLcParenR"/>
            </a:pPr>
            <a:r>
              <a:rPr lang="en-US" dirty="0" smtClean="0"/>
              <a:t>The specific function that is impaired; and</a:t>
            </a:r>
          </a:p>
          <a:p>
            <a:pPr marL="720000" indent="-514350">
              <a:buFont typeface="+mj-lt"/>
              <a:buAutoNum type="alphaLcParenR"/>
            </a:pPr>
            <a:r>
              <a:rPr lang="en-US" dirty="0" smtClean="0"/>
              <a:t>The importance of the specific function of the person.</a:t>
            </a:r>
            <a:endParaRPr lang="en-US" dirty="0"/>
          </a:p>
        </p:txBody>
      </p:sp>
      <p:pic>
        <p:nvPicPr>
          <p:cNvPr id="4" name="Picture 3" descr="dn[1] (3).jpg"/>
          <p:cNvPicPr>
            <a:picLocks noChangeAspect="1"/>
          </p:cNvPicPr>
          <p:nvPr/>
        </p:nvPicPr>
        <p:blipFill>
          <a:blip r:embed="rId2" cstate="print"/>
          <a:srcRect/>
          <a:stretch>
            <a:fillRect/>
          </a:stretch>
        </p:blipFill>
        <p:spPr bwMode="auto">
          <a:xfrm>
            <a:off x="152400" y="152400"/>
            <a:ext cx="2057400" cy="1776413"/>
          </a:xfrm>
          <a:prstGeom prst="rect">
            <a:avLst/>
          </a:prstGeom>
          <a:noFill/>
          <a:ln w="9525">
            <a:noFill/>
            <a:miter lim="800000"/>
            <a:headEnd/>
            <a:tailEnd/>
          </a:ln>
        </p:spPr>
      </p:pic>
      <p:sp>
        <p:nvSpPr>
          <p:cNvPr id="5" name="Slide Number Placeholder 4"/>
          <p:cNvSpPr>
            <a:spLocks noGrp="1"/>
          </p:cNvSpPr>
          <p:nvPr>
            <p:ph type="sldNum" sz="quarter" idx="12"/>
          </p:nvPr>
        </p:nvSpPr>
        <p:spPr/>
        <p:txBody>
          <a:bodyPr/>
          <a:lstStyle/>
          <a:p>
            <a:fld id="{5136DE92-3AFC-4FCD-B6DC-75E6AAEE33FD}" type="slidenum">
              <a:rPr lang="en-US" smtClean="0"/>
              <a:pPr/>
              <a:t>14</a:t>
            </a:fld>
            <a:endParaRPr lang="en-US"/>
          </a:p>
        </p:txBody>
      </p:sp>
      <p:sp>
        <p:nvSpPr>
          <p:cNvPr id="6" name="Title 2"/>
          <p:cNvSpPr>
            <a:spLocks noGrp="1"/>
          </p:cNvSpPr>
          <p:nvPr>
            <p:ph type="title"/>
          </p:nvPr>
        </p:nvSpPr>
        <p:spPr>
          <a:xfrm>
            <a:off x="2362200" y="274638"/>
            <a:ext cx="6324600" cy="1554162"/>
          </a:xfrm>
        </p:spPr>
        <p:txBody>
          <a:bodyPr>
            <a:normAutofit fontScale="90000"/>
          </a:bodyPr>
          <a:lstStyle/>
          <a:p>
            <a:r>
              <a:rPr lang="en-US" sz="3700" b="0" dirty="0" smtClean="0">
                <a:effectLst/>
              </a:rPr>
              <a:t>Physician’s Role in Establishing Threshold (</a:t>
            </a:r>
            <a:r>
              <a:rPr lang="en-US" sz="3700" b="0" dirty="0" err="1" smtClean="0">
                <a:effectLst/>
              </a:rPr>
              <a:t>Cnt’d</a:t>
            </a:r>
            <a:r>
              <a:rPr lang="en-US" sz="3700" b="0" dirty="0" smtClean="0">
                <a:effectLst/>
              </a:rPr>
              <a:t>)</a:t>
            </a:r>
            <a:endParaRPr lang="en-US" sz="3700" b="0" dirty="0">
              <a:effectLst/>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0-#ppt_w/2"/>
                                          </p:val>
                                        </p:tav>
                                        <p:tav tm="100000">
                                          <p:val>
                                            <p:strVal val="#ppt_x"/>
                                          </p:val>
                                        </p:tav>
                                      </p:tavLst>
                                    </p:anim>
                                    <p:anim calcmode="lin" valueType="num">
                                      <p:cBhvr additive="base">
                                        <p:cTn id="8" dur="500" fill="hold"/>
                                        <p:tgtEl>
                                          <p:spTgt spid="6"/>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 presetClass="entr" presetSubtype="8" fill="hold" nodeType="afterEffect">
                                  <p:stCondLst>
                                    <p:cond delay="0"/>
                                  </p:stCondLst>
                                  <p:childTnLst>
                                    <p:set>
                                      <p:cBhvr>
                                        <p:cTn id="11" dur="1" fill="hold">
                                          <p:stCondLst>
                                            <p:cond delay="0"/>
                                          </p:stCondLst>
                                        </p:cTn>
                                        <p:tgtEl>
                                          <p:spTgt spid="2">
                                            <p:txEl>
                                              <p:pRg st="0" end="0"/>
                                            </p:txEl>
                                          </p:spTgt>
                                        </p:tgtEl>
                                        <p:attrNameLst>
                                          <p:attrName>style.visibility</p:attrName>
                                        </p:attrNameLst>
                                      </p:cBhvr>
                                      <p:to>
                                        <p:strVal val="visible"/>
                                      </p:to>
                                    </p:set>
                                    <p:anim calcmode="lin" valueType="num">
                                      <p:cBhvr additive="base">
                                        <p:cTn id="12" dur="500" fill="hold"/>
                                        <p:tgtEl>
                                          <p:spTgt spid="2">
                                            <p:txEl>
                                              <p:pRg st="0" end="0"/>
                                            </p:txEl>
                                          </p:spTgt>
                                        </p:tgtEl>
                                        <p:attrNameLst>
                                          <p:attrName>ppt_x</p:attrName>
                                        </p:attrNameLst>
                                      </p:cBhvr>
                                      <p:tavLst>
                                        <p:tav tm="0">
                                          <p:val>
                                            <p:strVal val="0-#ppt_w/2"/>
                                          </p:val>
                                        </p:tav>
                                        <p:tav tm="100000">
                                          <p:val>
                                            <p:strVal val="#ppt_x"/>
                                          </p:val>
                                        </p:tav>
                                      </p:tavLst>
                                    </p:anim>
                                    <p:anim calcmode="lin" valueType="num">
                                      <p:cBhvr additive="base">
                                        <p:cTn id="13" dur="500" fill="hold"/>
                                        <p:tgtEl>
                                          <p:spTgt spid="2">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8" fill="hold" nodeType="clickEffect">
                                  <p:stCondLst>
                                    <p:cond delay="0"/>
                                  </p:stCondLst>
                                  <p:childTnLst>
                                    <p:set>
                                      <p:cBhvr>
                                        <p:cTn id="17" dur="1" fill="hold">
                                          <p:stCondLst>
                                            <p:cond delay="0"/>
                                          </p:stCondLst>
                                        </p:cTn>
                                        <p:tgtEl>
                                          <p:spTgt spid="2">
                                            <p:txEl>
                                              <p:pRg st="2" end="2"/>
                                            </p:txEl>
                                          </p:spTgt>
                                        </p:tgtEl>
                                        <p:attrNameLst>
                                          <p:attrName>style.visibility</p:attrName>
                                        </p:attrNameLst>
                                      </p:cBhvr>
                                      <p:to>
                                        <p:strVal val="visible"/>
                                      </p:to>
                                    </p:set>
                                    <p:anim calcmode="lin" valueType="num">
                                      <p:cBhvr additive="base">
                                        <p:cTn id="18" dur="500" fill="hold"/>
                                        <p:tgtEl>
                                          <p:spTgt spid="2">
                                            <p:txEl>
                                              <p:pRg st="2" end="2"/>
                                            </p:txEl>
                                          </p:spTgt>
                                        </p:tgtEl>
                                        <p:attrNameLst>
                                          <p:attrName>ppt_x</p:attrName>
                                        </p:attrNameLst>
                                      </p:cBhvr>
                                      <p:tavLst>
                                        <p:tav tm="0">
                                          <p:val>
                                            <p:strVal val="0-#ppt_w/2"/>
                                          </p:val>
                                        </p:tav>
                                        <p:tav tm="100000">
                                          <p:val>
                                            <p:strVal val="#ppt_x"/>
                                          </p:val>
                                        </p:tav>
                                      </p:tavLst>
                                    </p:anim>
                                    <p:anim calcmode="lin" valueType="num">
                                      <p:cBhvr additive="base">
                                        <p:cTn id="19" dur="500" fill="hold"/>
                                        <p:tgtEl>
                                          <p:spTgt spid="2">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8" fill="hold" nodeType="clickEffect">
                                  <p:stCondLst>
                                    <p:cond delay="0"/>
                                  </p:stCondLst>
                                  <p:childTnLst>
                                    <p:set>
                                      <p:cBhvr>
                                        <p:cTn id="23" dur="1" fill="hold">
                                          <p:stCondLst>
                                            <p:cond delay="0"/>
                                          </p:stCondLst>
                                        </p:cTn>
                                        <p:tgtEl>
                                          <p:spTgt spid="2">
                                            <p:txEl>
                                              <p:pRg st="3" end="3"/>
                                            </p:txEl>
                                          </p:spTgt>
                                        </p:tgtEl>
                                        <p:attrNameLst>
                                          <p:attrName>style.visibility</p:attrName>
                                        </p:attrNameLst>
                                      </p:cBhvr>
                                      <p:to>
                                        <p:strVal val="visible"/>
                                      </p:to>
                                    </p:set>
                                    <p:anim calcmode="lin" valueType="num">
                                      <p:cBhvr additive="base">
                                        <p:cTn id="24" dur="500" fill="hold"/>
                                        <p:tgtEl>
                                          <p:spTgt spid="2">
                                            <p:txEl>
                                              <p:pRg st="3" end="3"/>
                                            </p:txEl>
                                          </p:spTgt>
                                        </p:tgtEl>
                                        <p:attrNameLst>
                                          <p:attrName>ppt_x</p:attrName>
                                        </p:attrNameLst>
                                      </p:cBhvr>
                                      <p:tavLst>
                                        <p:tav tm="0">
                                          <p:val>
                                            <p:strVal val="0-#ppt_w/2"/>
                                          </p:val>
                                        </p:tav>
                                        <p:tav tm="100000">
                                          <p:val>
                                            <p:strVal val="#ppt_x"/>
                                          </p:val>
                                        </p:tav>
                                      </p:tavLst>
                                    </p:anim>
                                    <p:anim calcmode="lin" valueType="num">
                                      <p:cBhvr additive="base">
                                        <p:cTn id="25" dur="500" fill="hold"/>
                                        <p:tgtEl>
                                          <p:spTgt spid="2">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2" presetClass="entr" presetSubtype="8" fill="hold" nodeType="clickEffect">
                                  <p:stCondLst>
                                    <p:cond delay="0"/>
                                  </p:stCondLst>
                                  <p:childTnLst>
                                    <p:set>
                                      <p:cBhvr>
                                        <p:cTn id="29" dur="1" fill="hold">
                                          <p:stCondLst>
                                            <p:cond delay="0"/>
                                          </p:stCondLst>
                                        </p:cTn>
                                        <p:tgtEl>
                                          <p:spTgt spid="2">
                                            <p:txEl>
                                              <p:pRg st="4" end="4"/>
                                            </p:txEl>
                                          </p:spTgt>
                                        </p:tgtEl>
                                        <p:attrNameLst>
                                          <p:attrName>style.visibility</p:attrName>
                                        </p:attrNameLst>
                                      </p:cBhvr>
                                      <p:to>
                                        <p:strVal val="visible"/>
                                      </p:to>
                                    </p:set>
                                    <p:anim calcmode="lin" valueType="num">
                                      <p:cBhvr additive="base">
                                        <p:cTn id="30" dur="500" fill="hold"/>
                                        <p:tgtEl>
                                          <p:spTgt spid="2">
                                            <p:txEl>
                                              <p:pRg st="4" end="4"/>
                                            </p:txEl>
                                          </p:spTgt>
                                        </p:tgtEl>
                                        <p:attrNameLst>
                                          <p:attrName>ppt_x</p:attrName>
                                        </p:attrNameLst>
                                      </p:cBhvr>
                                      <p:tavLst>
                                        <p:tav tm="0">
                                          <p:val>
                                            <p:strVal val="0-#ppt_w/2"/>
                                          </p:val>
                                        </p:tav>
                                        <p:tav tm="100000">
                                          <p:val>
                                            <p:strVal val="#ppt_x"/>
                                          </p:val>
                                        </p:tav>
                                      </p:tavLst>
                                    </p:anim>
                                    <p:anim calcmode="lin" valueType="num">
                                      <p:cBhvr additive="base">
                                        <p:cTn id="31" dur="500" fill="hold"/>
                                        <p:tgtEl>
                                          <p:spTgt spid="2">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2" presetClass="entr" presetSubtype="8" fill="hold" nodeType="clickEffect">
                                  <p:stCondLst>
                                    <p:cond delay="0"/>
                                  </p:stCondLst>
                                  <p:childTnLst>
                                    <p:set>
                                      <p:cBhvr>
                                        <p:cTn id="35" dur="1" fill="hold">
                                          <p:stCondLst>
                                            <p:cond delay="0"/>
                                          </p:stCondLst>
                                        </p:cTn>
                                        <p:tgtEl>
                                          <p:spTgt spid="2">
                                            <p:txEl>
                                              <p:pRg st="5" end="5"/>
                                            </p:txEl>
                                          </p:spTgt>
                                        </p:tgtEl>
                                        <p:attrNameLst>
                                          <p:attrName>style.visibility</p:attrName>
                                        </p:attrNameLst>
                                      </p:cBhvr>
                                      <p:to>
                                        <p:strVal val="visible"/>
                                      </p:to>
                                    </p:set>
                                    <p:anim calcmode="lin" valueType="num">
                                      <p:cBhvr additive="base">
                                        <p:cTn id="36" dur="500" fill="hold"/>
                                        <p:tgtEl>
                                          <p:spTgt spid="2">
                                            <p:txEl>
                                              <p:pRg st="5" end="5"/>
                                            </p:txEl>
                                          </p:spTgt>
                                        </p:tgtEl>
                                        <p:attrNameLst>
                                          <p:attrName>ppt_x</p:attrName>
                                        </p:attrNameLst>
                                      </p:cBhvr>
                                      <p:tavLst>
                                        <p:tav tm="0">
                                          <p:val>
                                            <p:strVal val="0-#ppt_w/2"/>
                                          </p:val>
                                        </p:tav>
                                        <p:tav tm="100000">
                                          <p:val>
                                            <p:strVal val="#ppt_x"/>
                                          </p:val>
                                        </p:tav>
                                      </p:tavLst>
                                    </p:anim>
                                    <p:anim calcmode="lin" valueType="num">
                                      <p:cBhvr additive="base">
                                        <p:cTn id="37" dur="500" fill="hold"/>
                                        <p:tgtEl>
                                          <p:spTgt spid="2">
                                            <p:txEl>
                                              <p:pRg st="5" end="5"/>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676400" y="1981200"/>
            <a:ext cx="7239000" cy="4495800"/>
          </a:xfrm>
        </p:spPr>
        <p:txBody>
          <a:bodyPr>
            <a:normAutofit lnSpcReduction="10000"/>
          </a:bodyPr>
          <a:lstStyle/>
          <a:p>
            <a:pPr marL="624078" indent="-514350">
              <a:buFont typeface="+mj-lt"/>
              <a:buAutoNum type="arabicPeriod" startAt="3"/>
            </a:pPr>
            <a:r>
              <a:rPr lang="en-US" sz="2800" dirty="0" smtClean="0"/>
              <a:t>The evidence of the physician: </a:t>
            </a:r>
          </a:p>
          <a:p>
            <a:pPr>
              <a:buNone/>
            </a:pPr>
            <a:endParaRPr lang="en-US" sz="1200" dirty="0" smtClean="0"/>
          </a:p>
          <a:p>
            <a:pPr marL="720000" indent="-514350">
              <a:buFont typeface="+mj-lt"/>
              <a:buAutoNum type="alphaLcParenR"/>
            </a:pPr>
            <a:r>
              <a:rPr lang="en-US" sz="2800" dirty="0" smtClean="0"/>
              <a:t>Shall be adduced by a physician who is trained for and experienced in the assessment or treatment of the type of impairment that is alleged; and</a:t>
            </a:r>
          </a:p>
          <a:p>
            <a:pPr marL="720000" indent="-514350">
              <a:buNone/>
            </a:pPr>
            <a:endParaRPr lang="en-US" sz="1300" dirty="0" smtClean="0"/>
          </a:p>
          <a:p>
            <a:pPr marL="720000" indent="-514350">
              <a:buFont typeface="+mj-lt"/>
              <a:buAutoNum type="alphaLcParenR" startAt="2"/>
            </a:pPr>
            <a:r>
              <a:rPr lang="en-US" sz="2800" dirty="0" smtClean="0"/>
              <a:t>Shall be based on medical evidence, in accordance with generally accepted guidelines or standards of the practice of medicine.</a:t>
            </a:r>
          </a:p>
          <a:p>
            <a:endParaRPr lang="en-US" dirty="0"/>
          </a:p>
        </p:txBody>
      </p:sp>
      <p:pic>
        <p:nvPicPr>
          <p:cNvPr id="4" name="Picture 3" descr="dn[1] (3).jpg"/>
          <p:cNvPicPr>
            <a:picLocks noChangeAspect="1"/>
          </p:cNvPicPr>
          <p:nvPr/>
        </p:nvPicPr>
        <p:blipFill>
          <a:blip r:embed="rId2" cstate="print"/>
          <a:srcRect/>
          <a:stretch>
            <a:fillRect/>
          </a:stretch>
        </p:blipFill>
        <p:spPr bwMode="auto">
          <a:xfrm>
            <a:off x="152400" y="152400"/>
            <a:ext cx="2057400" cy="1776413"/>
          </a:xfrm>
          <a:prstGeom prst="rect">
            <a:avLst/>
          </a:prstGeom>
          <a:noFill/>
          <a:ln w="9525">
            <a:noFill/>
            <a:miter lim="800000"/>
            <a:headEnd/>
            <a:tailEnd/>
          </a:ln>
        </p:spPr>
      </p:pic>
      <p:sp>
        <p:nvSpPr>
          <p:cNvPr id="5" name="Slide Number Placeholder 4"/>
          <p:cNvSpPr>
            <a:spLocks noGrp="1"/>
          </p:cNvSpPr>
          <p:nvPr>
            <p:ph type="sldNum" sz="quarter" idx="12"/>
          </p:nvPr>
        </p:nvSpPr>
        <p:spPr/>
        <p:txBody>
          <a:bodyPr/>
          <a:lstStyle/>
          <a:p>
            <a:fld id="{5136DE92-3AFC-4FCD-B6DC-75E6AAEE33FD}" type="slidenum">
              <a:rPr lang="en-US" smtClean="0"/>
              <a:pPr/>
              <a:t>15</a:t>
            </a:fld>
            <a:endParaRPr lang="en-US"/>
          </a:p>
        </p:txBody>
      </p:sp>
      <p:sp>
        <p:nvSpPr>
          <p:cNvPr id="8" name="Title 2"/>
          <p:cNvSpPr txBox="1">
            <a:spLocks/>
          </p:cNvSpPr>
          <p:nvPr/>
        </p:nvSpPr>
        <p:spPr>
          <a:xfrm>
            <a:off x="2362200" y="274638"/>
            <a:ext cx="6324600" cy="1554162"/>
          </a:xfrm>
          <a:prstGeom prst="rect">
            <a:avLst/>
          </a:prstGeom>
        </p:spPr>
        <p:txBody>
          <a:bodyPr vert="horz" rtlCol="0" anchor="ctr">
            <a:normAutofit fontScale="90000" lnSpcReduction="10000"/>
            <a:scene3d>
              <a:camera prst="orthographicFront"/>
              <a:lightRig rig="soft" dir="t"/>
            </a:scene3d>
            <a:sp3d prstMaterial="softEdge">
              <a:bevelT w="25400" h="25400"/>
            </a:sp3d>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sz="3700" b="0" i="0" u="none" strike="noStrike" kern="1200" cap="none" spc="0" normalizeH="0" baseline="0" noProof="0" smtClean="0">
                <a:ln>
                  <a:noFill/>
                </a:ln>
                <a:solidFill>
                  <a:schemeClr val="tx2"/>
                </a:solidFill>
                <a:effectLst/>
                <a:uLnTx/>
                <a:uFillTx/>
                <a:latin typeface="+mj-lt"/>
                <a:ea typeface="+mj-ea"/>
                <a:cs typeface="+mj-cs"/>
              </a:rPr>
              <a:t>Physician’s Role in Establishing Threshold (Cnt’d)</a:t>
            </a:r>
            <a:endParaRPr kumimoji="0" lang="en-US" sz="3700" b="0" i="0" u="none" strike="noStrike" kern="1200" cap="none" spc="0" normalizeH="0" baseline="0" noProof="0" dirty="0">
              <a:ln>
                <a:noFill/>
              </a:ln>
              <a:solidFill>
                <a:schemeClr val="tx2"/>
              </a:solidFill>
              <a:effectLst/>
              <a:uLnTx/>
              <a:uFillTx/>
              <a:latin typeface="+mj-lt"/>
              <a:ea typeface="+mj-ea"/>
              <a:cs typeface="+mj-cs"/>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0-#ppt_w/2"/>
                                          </p:val>
                                        </p:tav>
                                        <p:tav tm="100000">
                                          <p:val>
                                            <p:strVal val="#ppt_x"/>
                                          </p:val>
                                        </p:tav>
                                      </p:tavLst>
                                    </p:anim>
                                    <p:anim calcmode="lin" valueType="num">
                                      <p:cBhvr additive="base">
                                        <p:cTn id="8" dur="500" fill="hold"/>
                                        <p:tgtEl>
                                          <p:spTgt spid="8"/>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 presetClass="entr" presetSubtype="8" fill="hold" nodeType="afterEffect">
                                  <p:stCondLst>
                                    <p:cond delay="0"/>
                                  </p:stCondLst>
                                  <p:childTnLst>
                                    <p:set>
                                      <p:cBhvr>
                                        <p:cTn id="11" dur="1" fill="hold">
                                          <p:stCondLst>
                                            <p:cond delay="0"/>
                                          </p:stCondLst>
                                        </p:cTn>
                                        <p:tgtEl>
                                          <p:spTgt spid="2">
                                            <p:txEl>
                                              <p:pRg st="0" end="0"/>
                                            </p:txEl>
                                          </p:spTgt>
                                        </p:tgtEl>
                                        <p:attrNameLst>
                                          <p:attrName>style.visibility</p:attrName>
                                        </p:attrNameLst>
                                      </p:cBhvr>
                                      <p:to>
                                        <p:strVal val="visible"/>
                                      </p:to>
                                    </p:set>
                                    <p:anim calcmode="lin" valueType="num">
                                      <p:cBhvr additive="base">
                                        <p:cTn id="12" dur="500" fill="hold"/>
                                        <p:tgtEl>
                                          <p:spTgt spid="2">
                                            <p:txEl>
                                              <p:pRg st="0" end="0"/>
                                            </p:txEl>
                                          </p:spTgt>
                                        </p:tgtEl>
                                        <p:attrNameLst>
                                          <p:attrName>ppt_x</p:attrName>
                                        </p:attrNameLst>
                                      </p:cBhvr>
                                      <p:tavLst>
                                        <p:tav tm="0">
                                          <p:val>
                                            <p:strVal val="0-#ppt_w/2"/>
                                          </p:val>
                                        </p:tav>
                                        <p:tav tm="100000">
                                          <p:val>
                                            <p:strVal val="#ppt_x"/>
                                          </p:val>
                                        </p:tav>
                                      </p:tavLst>
                                    </p:anim>
                                    <p:anim calcmode="lin" valueType="num">
                                      <p:cBhvr additive="base">
                                        <p:cTn id="13" dur="500" fill="hold"/>
                                        <p:tgtEl>
                                          <p:spTgt spid="2">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8" fill="hold" nodeType="clickEffect">
                                  <p:stCondLst>
                                    <p:cond delay="0"/>
                                  </p:stCondLst>
                                  <p:childTnLst>
                                    <p:set>
                                      <p:cBhvr>
                                        <p:cTn id="17" dur="1" fill="hold">
                                          <p:stCondLst>
                                            <p:cond delay="0"/>
                                          </p:stCondLst>
                                        </p:cTn>
                                        <p:tgtEl>
                                          <p:spTgt spid="2">
                                            <p:txEl>
                                              <p:pRg st="2" end="2"/>
                                            </p:txEl>
                                          </p:spTgt>
                                        </p:tgtEl>
                                        <p:attrNameLst>
                                          <p:attrName>style.visibility</p:attrName>
                                        </p:attrNameLst>
                                      </p:cBhvr>
                                      <p:to>
                                        <p:strVal val="visible"/>
                                      </p:to>
                                    </p:set>
                                    <p:anim calcmode="lin" valueType="num">
                                      <p:cBhvr additive="base">
                                        <p:cTn id="18" dur="500" fill="hold"/>
                                        <p:tgtEl>
                                          <p:spTgt spid="2">
                                            <p:txEl>
                                              <p:pRg st="2" end="2"/>
                                            </p:txEl>
                                          </p:spTgt>
                                        </p:tgtEl>
                                        <p:attrNameLst>
                                          <p:attrName>ppt_x</p:attrName>
                                        </p:attrNameLst>
                                      </p:cBhvr>
                                      <p:tavLst>
                                        <p:tav tm="0">
                                          <p:val>
                                            <p:strVal val="0-#ppt_w/2"/>
                                          </p:val>
                                        </p:tav>
                                        <p:tav tm="100000">
                                          <p:val>
                                            <p:strVal val="#ppt_x"/>
                                          </p:val>
                                        </p:tav>
                                      </p:tavLst>
                                    </p:anim>
                                    <p:anim calcmode="lin" valueType="num">
                                      <p:cBhvr additive="base">
                                        <p:cTn id="19" dur="500" fill="hold"/>
                                        <p:tgtEl>
                                          <p:spTgt spid="2">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8" fill="hold" nodeType="clickEffect">
                                  <p:stCondLst>
                                    <p:cond delay="0"/>
                                  </p:stCondLst>
                                  <p:childTnLst>
                                    <p:set>
                                      <p:cBhvr>
                                        <p:cTn id="23" dur="1" fill="hold">
                                          <p:stCondLst>
                                            <p:cond delay="0"/>
                                          </p:stCondLst>
                                        </p:cTn>
                                        <p:tgtEl>
                                          <p:spTgt spid="2">
                                            <p:txEl>
                                              <p:pRg st="4" end="4"/>
                                            </p:txEl>
                                          </p:spTgt>
                                        </p:tgtEl>
                                        <p:attrNameLst>
                                          <p:attrName>style.visibility</p:attrName>
                                        </p:attrNameLst>
                                      </p:cBhvr>
                                      <p:to>
                                        <p:strVal val="visible"/>
                                      </p:to>
                                    </p:set>
                                    <p:anim calcmode="lin" valueType="num">
                                      <p:cBhvr additive="base">
                                        <p:cTn id="24" dur="500" fill="hold"/>
                                        <p:tgtEl>
                                          <p:spTgt spid="2">
                                            <p:txEl>
                                              <p:pRg st="4" end="4"/>
                                            </p:txEl>
                                          </p:spTgt>
                                        </p:tgtEl>
                                        <p:attrNameLst>
                                          <p:attrName>ppt_x</p:attrName>
                                        </p:attrNameLst>
                                      </p:cBhvr>
                                      <p:tavLst>
                                        <p:tav tm="0">
                                          <p:val>
                                            <p:strVal val="0-#ppt_w/2"/>
                                          </p:val>
                                        </p:tav>
                                        <p:tav tm="100000">
                                          <p:val>
                                            <p:strVal val="#ppt_x"/>
                                          </p:val>
                                        </p:tav>
                                      </p:tavLst>
                                    </p:anim>
                                    <p:anim calcmode="lin" valueType="num">
                                      <p:cBhvr additive="base">
                                        <p:cTn id="25" dur="500" fill="hold"/>
                                        <p:tgtEl>
                                          <p:spTgt spid="2">
                                            <p:txEl>
                                              <p:pRg st="4" end="4"/>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676400" y="1981200"/>
            <a:ext cx="7010400" cy="4026091"/>
          </a:xfrm>
        </p:spPr>
        <p:txBody>
          <a:bodyPr/>
          <a:lstStyle/>
          <a:p>
            <a:pPr marL="624078" indent="-514350">
              <a:buFont typeface="+mj-lt"/>
              <a:buAutoNum type="arabicPeriod" startAt="4"/>
            </a:pPr>
            <a:r>
              <a:rPr lang="en-US" dirty="0" smtClean="0"/>
              <a:t>The evidence of the physician shall include a conclusion that the impairment is directly or indirectly sustained as the result of the use or operation of an automobile.</a:t>
            </a:r>
          </a:p>
          <a:p>
            <a:endParaRPr lang="en-US" dirty="0"/>
          </a:p>
        </p:txBody>
      </p:sp>
      <p:pic>
        <p:nvPicPr>
          <p:cNvPr id="4" name="Picture 3" descr="dn[1] (3).jpg"/>
          <p:cNvPicPr>
            <a:picLocks noChangeAspect="1"/>
          </p:cNvPicPr>
          <p:nvPr/>
        </p:nvPicPr>
        <p:blipFill>
          <a:blip r:embed="rId2" cstate="print"/>
          <a:srcRect/>
          <a:stretch>
            <a:fillRect/>
          </a:stretch>
        </p:blipFill>
        <p:spPr bwMode="auto">
          <a:xfrm>
            <a:off x="152400" y="152400"/>
            <a:ext cx="2057400" cy="1776413"/>
          </a:xfrm>
          <a:prstGeom prst="rect">
            <a:avLst/>
          </a:prstGeom>
          <a:noFill/>
          <a:ln w="9525">
            <a:noFill/>
            <a:miter lim="800000"/>
            <a:headEnd/>
            <a:tailEnd/>
          </a:ln>
        </p:spPr>
      </p:pic>
      <p:sp>
        <p:nvSpPr>
          <p:cNvPr id="5" name="Slide Number Placeholder 4"/>
          <p:cNvSpPr>
            <a:spLocks noGrp="1"/>
          </p:cNvSpPr>
          <p:nvPr>
            <p:ph type="sldNum" sz="quarter" idx="12"/>
          </p:nvPr>
        </p:nvSpPr>
        <p:spPr/>
        <p:txBody>
          <a:bodyPr/>
          <a:lstStyle/>
          <a:p>
            <a:fld id="{5136DE92-3AFC-4FCD-B6DC-75E6AAEE33FD}" type="slidenum">
              <a:rPr lang="en-US" smtClean="0"/>
              <a:pPr/>
              <a:t>16</a:t>
            </a:fld>
            <a:endParaRPr lang="en-US"/>
          </a:p>
        </p:txBody>
      </p:sp>
      <p:sp>
        <p:nvSpPr>
          <p:cNvPr id="9" name="Title 2"/>
          <p:cNvSpPr txBox="1">
            <a:spLocks/>
          </p:cNvSpPr>
          <p:nvPr/>
        </p:nvSpPr>
        <p:spPr>
          <a:xfrm>
            <a:off x="2362200" y="274638"/>
            <a:ext cx="6324600" cy="1554162"/>
          </a:xfrm>
          <a:prstGeom prst="rect">
            <a:avLst/>
          </a:prstGeom>
        </p:spPr>
        <p:txBody>
          <a:bodyPr vert="horz" rtlCol="0" anchor="ctr">
            <a:normAutofit fontScale="90000" lnSpcReduction="10000"/>
            <a:scene3d>
              <a:camera prst="orthographicFront"/>
              <a:lightRig rig="soft" dir="t"/>
            </a:scene3d>
            <a:sp3d prstMaterial="softEdge">
              <a:bevelT w="25400" h="25400"/>
            </a:sp3d>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sz="3700" b="0" i="0" u="none" strike="noStrike" kern="1200" cap="none" spc="0" normalizeH="0" baseline="0" noProof="0" smtClean="0">
                <a:ln>
                  <a:noFill/>
                </a:ln>
                <a:solidFill>
                  <a:schemeClr val="tx2"/>
                </a:solidFill>
                <a:effectLst/>
                <a:uLnTx/>
                <a:uFillTx/>
                <a:latin typeface="+mj-lt"/>
                <a:ea typeface="+mj-ea"/>
                <a:cs typeface="+mj-cs"/>
              </a:rPr>
              <a:t>Physician’s Role in Establishing Threshold (Cnt’d)</a:t>
            </a:r>
            <a:endParaRPr kumimoji="0" lang="en-US" sz="3700" b="0" i="0" u="none" strike="noStrike" kern="1200" cap="none" spc="0" normalizeH="0" baseline="0" noProof="0" dirty="0">
              <a:ln>
                <a:noFill/>
              </a:ln>
              <a:solidFill>
                <a:schemeClr val="tx2"/>
              </a:solidFill>
              <a:effectLst/>
              <a:uLnTx/>
              <a:uFillTx/>
              <a:latin typeface="+mj-lt"/>
              <a:ea typeface="+mj-ea"/>
              <a:cs typeface="+mj-cs"/>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additive="base">
                                        <p:cTn id="7" dur="500" fill="hold"/>
                                        <p:tgtEl>
                                          <p:spTgt spid="9"/>
                                        </p:tgtEl>
                                        <p:attrNameLst>
                                          <p:attrName>ppt_x</p:attrName>
                                        </p:attrNameLst>
                                      </p:cBhvr>
                                      <p:tavLst>
                                        <p:tav tm="0">
                                          <p:val>
                                            <p:strVal val="0-#ppt_w/2"/>
                                          </p:val>
                                        </p:tav>
                                        <p:tav tm="100000">
                                          <p:val>
                                            <p:strVal val="#ppt_x"/>
                                          </p:val>
                                        </p:tav>
                                      </p:tavLst>
                                    </p:anim>
                                    <p:anim calcmode="lin" valueType="num">
                                      <p:cBhvr additive="base">
                                        <p:cTn id="8" dur="500" fill="hold"/>
                                        <p:tgtEl>
                                          <p:spTgt spid="9"/>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 presetClass="entr" presetSubtype="8" fill="hold" grpId="0" nodeType="afterEffect">
                                  <p:stCondLst>
                                    <p:cond delay="0"/>
                                  </p:stCondLst>
                                  <p:childTnLst>
                                    <p:set>
                                      <p:cBhvr>
                                        <p:cTn id="11" dur="1" fill="hold">
                                          <p:stCondLst>
                                            <p:cond delay="0"/>
                                          </p:stCondLst>
                                        </p:cTn>
                                        <p:tgtEl>
                                          <p:spTgt spid="2">
                                            <p:txEl>
                                              <p:pRg st="0" end="0"/>
                                            </p:txEl>
                                          </p:spTgt>
                                        </p:tgtEl>
                                        <p:attrNameLst>
                                          <p:attrName>style.visibility</p:attrName>
                                        </p:attrNameLst>
                                      </p:cBhvr>
                                      <p:to>
                                        <p:strVal val="visible"/>
                                      </p:to>
                                    </p:set>
                                    <p:anim calcmode="lin" valueType="num">
                                      <p:cBhvr additive="base">
                                        <p:cTn id="12" dur="500" fill="hold"/>
                                        <p:tgtEl>
                                          <p:spTgt spid="2">
                                            <p:txEl>
                                              <p:pRg st="0" end="0"/>
                                            </p:txEl>
                                          </p:spTgt>
                                        </p:tgtEl>
                                        <p:attrNameLst>
                                          <p:attrName>ppt_x</p:attrName>
                                        </p:attrNameLst>
                                      </p:cBhvr>
                                      <p:tavLst>
                                        <p:tav tm="0">
                                          <p:val>
                                            <p:strVal val="0-#ppt_w/2"/>
                                          </p:val>
                                        </p:tav>
                                        <p:tav tm="100000">
                                          <p:val>
                                            <p:strVal val="#ppt_x"/>
                                          </p:val>
                                        </p:tav>
                                      </p:tavLst>
                                    </p:anim>
                                    <p:anim calcmode="lin" valueType="num">
                                      <p:cBhvr additive="base">
                                        <p:cTn id="13" dur="500" fill="hold"/>
                                        <p:tgtEl>
                                          <p:spTgt spid="2">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9" grpId="0"/>
    </p:bldLst>
  </p:timing>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85800" y="2133600"/>
            <a:ext cx="7772400" cy="2677711"/>
          </a:xfrm>
        </p:spPr>
        <p:txBody>
          <a:bodyPr>
            <a:normAutofit/>
          </a:bodyPr>
          <a:lstStyle/>
          <a:p>
            <a:pPr algn="ctr"/>
            <a:endParaRPr lang="en-US" sz="2800" dirty="0" smtClean="0"/>
          </a:p>
          <a:p>
            <a:pPr algn="ctr"/>
            <a:r>
              <a:rPr lang="en-US" sz="2800" dirty="0" smtClean="0"/>
              <a:t>Part 1: Permanent: Has the injured person sustained a permanent impairment of a physical, mental or psychological function? </a:t>
            </a:r>
            <a:r>
              <a:rPr lang="en-US" dirty="0" smtClean="0"/>
              <a:t> </a:t>
            </a:r>
          </a:p>
          <a:p>
            <a:pPr algn="ctr"/>
            <a:endParaRPr lang="en-US" dirty="0"/>
          </a:p>
        </p:txBody>
      </p:sp>
      <p:pic>
        <p:nvPicPr>
          <p:cNvPr id="4" name="Picture 3" descr="dn[1] (3).jpg"/>
          <p:cNvPicPr>
            <a:picLocks noChangeAspect="1"/>
          </p:cNvPicPr>
          <p:nvPr/>
        </p:nvPicPr>
        <p:blipFill>
          <a:blip r:embed="rId2" cstate="print"/>
          <a:srcRect/>
          <a:stretch>
            <a:fillRect/>
          </a:stretch>
        </p:blipFill>
        <p:spPr bwMode="auto">
          <a:xfrm>
            <a:off x="152400" y="152400"/>
            <a:ext cx="2057400" cy="1776413"/>
          </a:xfrm>
          <a:prstGeom prst="rect">
            <a:avLst/>
          </a:prstGeom>
          <a:noFill/>
          <a:ln w="9525">
            <a:noFill/>
            <a:miter lim="800000"/>
            <a:headEnd/>
            <a:tailEnd/>
          </a:ln>
        </p:spPr>
      </p:pic>
      <p:sp>
        <p:nvSpPr>
          <p:cNvPr id="5" name="Slide Number Placeholder 4"/>
          <p:cNvSpPr>
            <a:spLocks noGrp="1"/>
          </p:cNvSpPr>
          <p:nvPr>
            <p:ph type="sldNum" sz="quarter" idx="12"/>
          </p:nvPr>
        </p:nvSpPr>
        <p:spPr/>
        <p:txBody>
          <a:bodyPr/>
          <a:lstStyle/>
          <a:p>
            <a:fld id="{5136DE92-3AFC-4FCD-B6DC-75E6AAEE33FD}" type="slidenum">
              <a:rPr lang="en-US" smtClean="0"/>
              <a:pPr/>
              <a:t>17</a:t>
            </a:fld>
            <a:endParaRPr lang="en-US"/>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676400" y="1981200"/>
            <a:ext cx="7162800" cy="4419600"/>
          </a:xfrm>
        </p:spPr>
        <p:txBody>
          <a:bodyPr>
            <a:normAutofit fontScale="85000" lnSpcReduction="20000"/>
          </a:bodyPr>
          <a:lstStyle/>
          <a:p>
            <a:pPr marL="109728" indent="0">
              <a:buNone/>
            </a:pPr>
            <a:r>
              <a:rPr lang="en-US" sz="3500" dirty="0" smtClean="0"/>
              <a:t>  </a:t>
            </a:r>
          </a:p>
          <a:p>
            <a:pPr lvl="0"/>
            <a:endParaRPr lang="en-US" sz="3500" dirty="0" smtClean="0"/>
          </a:p>
          <a:p>
            <a:pPr lvl="0"/>
            <a:r>
              <a:rPr lang="en-US" sz="3500" dirty="0" smtClean="0"/>
              <a:t>A permanent injury meets the threshold if the limitation in function is unlikely to improve for the indefinite future.”</a:t>
            </a:r>
          </a:p>
          <a:p>
            <a:pPr lvl="0">
              <a:buNone/>
            </a:pPr>
            <a:endParaRPr lang="en-US" sz="2800" dirty="0" smtClean="0"/>
          </a:p>
          <a:p>
            <a:r>
              <a:rPr lang="en-US" sz="2800" i="1" dirty="0" err="1" smtClean="0"/>
              <a:t>Bos</a:t>
            </a:r>
            <a:r>
              <a:rPr lang="en-US" sz="2800" i="1" dirty="0" smtClean="0"/>
              <a:t> v. James,</a:t>
            </a:r>
            <a:r>
              <a:rPr lang="en-US" sz="2800" dirty="0" smtClean="0"/>
              <a:t> [1995] O.J. No. 598 at </a:t>
            </a:r>
            <a:r>
              <a:rPr lang="en-US" sz="2800" dirty="0" err="1" smtClean="0"/>
              <a:t>para</a:t>
            </a:r>
            <a:r>
              <a:rPr lang="en-US" sz="2800" dirty="0" smtClean="0"/>
              <a:t>. 9 (Gen. Div.). </a:t>
            </a:r>
          </a:p>
          <a:p>
            <a:r>
              <a:rPr lang="en-US" sz="2800" i="1" dirty="0" smtClean="0"/>
              <a:t>Morrison v. </a:t>
            </a:r>
            <a:r>
              <a:rPr lang="en-US" sz="2800" i="1" dirty="0" err="1" smtClean="0"/>
              <a:t>Gravina</a:t>
            </a:r>
            <a:r>
              <a:rPr lang="en-US" sz="2800" dirty="0" smtClean="0"/>
              <a:t>, [2001] O.J. No. 2060 at </a:t>
            </a:r>
            <a:r>
              <a:rPr lang="en-US" sz="2800" dirty="0" err="1" smtClean="0"/>
              <a:t>para</a:t>
            </a:r>
            <a:r>
              <a:rPr lang="en-US" sz="2800" dirty="0" smtClean="0"/>
              <a:t>. 10 (S.C.J.). </a:t>
            </a:r>
          </a:p>
          <a:p>
            <a:endParaRPr lang="en-US" dirty="0"/>
          </a:p>
        </p:txBody>
      </p:sp>
      <p:pic>
        <p:nvPicPr>
          <p:cNvPr id="4" name="Picture 3" descr="dn[1] (3).jpg"/>
          <p:cNvPicPr>
            <a:picLocks noChangeAspect="1"/>
          </p:cNvPicPr>
          <p:nvPr/>
        </p:nvPicPr>
        <p:blipFill>
          <a:blip r:embed="rId2" cstate="print"/>
          <a:srcRect/>
          <a:stretch>
            <a:fillRect/>
          </a:stretch>
        </p:blipFill>
        <p:spPr bwMode="auto">
          <a:xfrm>
            <a:off x="152400" y="152400"/>
            <a:ext cx="2057400" cy="1776413"/>
          </a:xfrm>
          <a:prstGeom prst="rect">
            <a:avLst/>
          </a:prstGeom>
          <a:noFill/>
          <a:ln w="9525">
            <a:noFill/>
            <a:miter lim="800000"/>
            <a:headEnd/>
            <a:tailEnd/>
          </a:ln>
        </p:spPr>
      </p:pic>
      <p:sp>
        <p:nvSpPr>
          <p:cNvPr id="5" name="Slide Number Placeholder 4"/>
          <p:cNvSpPr>
            <a:spLocks noGrp="1"/>
          </p:cNvSpPr>
          <p:nvPr>
            <p:ph type="sldNum" sz="quarter" idx="12"/>
          </p:nvPr>
        </p:nvSpPr>
        <p:spPr/>
        <p:txBody>
          <a:bodyPr/>
          <a:lstStyle/>
          <a:p>
            <a:fld id="{5136DE92-3AFC-4FCD-B6DC-75E6AAEE33FD}" type="slidenum">
              <a:rPr lang="en-US" smtClean="0"/>
              <a:pPr/>
              <a:t>18</a:t>
            </a:fld>
            <a:endParaRPr lang="en-US"/>
          </a:p>
        </p:txBody>
      </p:sp>
      <p:sp>
        <p:nvSpPr>
          <p:cNvPr id="8" name="Title 2"/>
          <p:cNvSpPr>
            <a:spLocks noGrp="1"/>
          </p:cNvSpPr>
          <p:nvPr>
            <p:ph type="title"/>
          </p:nvPr>
        </p:nvSpPr>
        <p:spPr>
          <a:xfrm>
            <a:off x="2362200" y="274638"/>
            <a:ext cx="6324600" cy="1554162"/>
          </a:xfrm>
        </p:spPr>
        <p:txBody>
          <a:bodyPr>
            <a:noAutofit/>
          </a:bodyPr>
          <a:lstStyle/>
          <a:p>
            <a:r>
              <a:rPr lang="en-US" sz="3600" b="0" dirty="0" smtClean="0">
                <a:effectLst/>
              </a:rPr>
              <a:t/>
            </a:r>
            <a:br>
              <a:rPr lang="en-US" sz="3600" b="0" dirty="0" smtClean="0">
                <a:effectLst/>
              </a:rPr>
            </a:br>
            <a:r>
              <a:rPr lang="en-US" sz="3600" b="0" dirty="0" smtClean="0">
                <a:effectLst/>
              </a:rPr>
              <a:t>To Be Considered Permanent (</a:t>
            </a:r>
            <a:r>
              <a:rPr lang="en-US" sz="3600" b="0" dirty="0" err="1" smtClean="0">
                <a:effectLst/>
              </a:rPr>
              <a:t>Cnt’d</a:t>
            </a:r>
            <a:r>
              <a:rPr lang="en-US" sz="3600" b="0" dirty="0" smtClean="0">
                <a:effectLst/>
              </a:rPr>
              <a:t>)</a:t>
            </a:r>
            <a:r>
              <a:rPr lang="en-US" sz="3600" dirty="0" smtClean="0"/>
              <a:t/>
            </a:r>
            <a:br>
              <a:rPr lang="en-US" sz="3600" dirty="0" smtClean="0"/>
            </a:br>
            <a:r>
              <a:rPr lang="en-US" sz="2400" dirty="0" smtClean="0">
                <a:effectLst/>
              </a:rPr>
              <a:t/>
            </a:r>
            <a:br>
              <a:rPr lang="en-US" sz="2400" dirty="0" smtClean="0">
                <a:effectLst/>
              </a:rPr>
            </a:br>
            <a:endParaRPr lang="en-US" sz="2400" dirty="0">
              <a:effectLst/>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0-#ppt_w/2"/>
                                          </p:val>
                                        </p:tav>
                                        <p:tav tm="100000">
                                          <p:val>
                                            <p:strVal val="#ppt_x"/>
                                          </p:val>
                                        </p:tav>
                                      </p:tavLst>
                                    </p:anim>
                                    <p:anim calcmode="lin" valueType="num">
                                      <p:cBhvr additive="base">
                                        <p:cTn id="8" dur="500" fill="hold"/>
                                        <p:tgtEl>
                                          <p:spTgt spid="8"/>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 presetClass="entr" presetSubtype="8" fill="hold" nodeType="afterEffect">
                                  <p:stCondLst>
                                    <p:cond delay="0"/>
                                  </p:stCondLst>
                                  <p:childTnLst>
                                    <p:set>
                                      <p:cBhvr>
                                        <p:cTn id="11" dur="1" fill="hold">
                                          <p:stCondLst>
                                            <p:cond delay="0"/>
                                          </p:stCondLst>
                                        </p:cTn>
                                        <p:tgtEl>
                                          <p:spTgt spid="2">
                                            <p:txEl>
                                              <p:pRg st="0" end="0"/>
                                            </p:txEl>
                                          </p:spTgt>
                                        </p:tgtEl>
                                        <p:attrNameLst>
                                          <p:attrName>style.visibility</p:attrName>
                                        </p:attrNameLst>
                                      </p:cBhvr>
                                      <p:to>
                                        <p:strVal val="visible"/>
                                      </p:to>
                                    </p:set>
                                    <p:anim calcmode="lin" valueType="num">
                                      <p:cBhvr additive="base">
                                        <p:cTn id="12" dur="500" fill="hold"/>
                                        <p:tgtEl>
                                          <p:spTgt spid="2">
                                            <p:txEl>
                                              <p:pRg st="0" end="0"/>
                                            </p:txEl>
                                          </p:spTgt>
                                        </p:tgtEl>
                                        <p:attrNameLst>
                                          <p:attrName>ppt_x</p:attrName>
                                        </p:attrNameLst>
                                      </p:cBhvr>
                                      <p:tavLst>
                                        <p:tav tm="0">
                                          <p:val>
                                            <p:strVal val="0-#ppt_w/2"/>
                                          </p:val>
                                        </p:tav>
                                        <p:tav tm="100000">
                                          <p:val>
                                            <p:strVal val="#ppt_x"/>
                                          </p:val>
                                        </p:tav>
                                      </p:tavLst>
                                    </p:anim>
                                    <p:anim calcmode="lin" valueType="num">
                                      <p:cBhvr additive="base">
                                        <p:cTn id="13" dur="500" fill="hold"/>
                                        <p:tgtEl>
                                          <p:spTgt spid="2">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8" fill="hold" nodeType="clickEffect">
                                  <p:stCondLst>
                                    <p:cond delay="0"/>
                                  </p:stCondLst>
                                  <p:childTnLst>
                                    <p:set>
                                      <p:cBhvr>
                                        <p:cTn id="17" dur="1" fill="hold">
                                          <p:stCondLst>
                                            <p:cond delay="0"/>
                                          </p:stCondLst>
                                        </p:cTn>
                                        <p:tgtEl>
                                          <p:spTgt spid="2">
                                            <p:txEl>
                                              <p:pRg st="2" end="2"/>
                                            </p:txEl>
                                          </p:spTgt>
                                        </p:tgtEl>
                                        <p:attrNameLst>
                                          <p:attrName>style.visibility</p:attrName>
                                        </p:attrNameLst>
                                      </p:cBhvr>
                                      <p:to>
                                        <p:strVal val="visible"/>
                                      </p:to>
                                    </p:set>
                                    <p:anim calcmode="lin" valueType="num">
                                      <p:cBhvr additive="base">
                                        <p:cTn id="18" dur="500" fill="hold"/>
                                        <p:tgtEl>
                                          <p:spTgt spid="2">
                                            <p:txEl>
                                              <p:pRg st="2" end="2"/>
                                            </p:txEl>
                                          </p:spTgt>
                                        </p:tgtEl>
                                        <p:attrNameLst>
                                          <p:attrName>ppt_x</p:attrName>
                                        </p:attrNameLst>
                                      </p:cBhvr>
                                      <p:tavLst>
                                        <p:tav tm="0">
                                          <p:val>
                                            <p:strVal val="0-#ppt_w/2"/>
                                          </p:val>
                                        </p:tav>
                                        <p:tav tm="100000">
                                          <p:val>
                                            <p:strVal val="#ppt_x"/>
                                          </p:val>
                                        </p:tav>
                                      </p:tavLst>
                                    </p:anim>
                                    <p:anim calcmode="lin" valueType="num">
                                      <p:cBhvr additive="base">
                                        <p:cTn id="19" dur="500" fill="hold"/>
                                        <p:tgtEl>
                                          <p:spTgt spid="2">
                                            <p:txEl>
                                              <p:pRg st="2" end="2"/>
                                            </p:txEl>
                                          </p:spTgt>
                                        </p:tgtEl>
                                        <p:attrNameLst>
                                          <p:attrName>ppt_y</p:attrName>
                                        </p:attrNameLst>
                                      </p:cBhvr>
                                      <p:tavLst>
                                        <p:tav tm="0">
                                          <p:val>
                                            <p:strVal val="#ppt_y"/>
                                          </p:val>
                                        </p:tav>
                                        <p:tav tm="100000">
                                          <p:val>
                                            <p:strVal val="#ppt_y"/>
                                          </p:val>
                                        </p:tav>
                                      </p:tavLst>
                                    </p:anim>
                                  </p:childTnLst>
                                </p:cTn>
                              </p:par>
                            </p:childTnLst>
                          </p:cTn>
                        </p:par>
                        <p:par>
                          <p:cTn id="20" fill="hold">
                            <p:stCondLst>
                              <p:cond delay="500"/>
                            </p:stCondLst>
                            <p:childTnLst>
                              <p:par>
                                <p:cTn id="21" presetID="2" presetClass="entr" presetSubtype="8" fill="hold" nodeType="afterEffect">
                                  <p:stCondLst>
                                    <p:cond delay="0"/>
                                  </p:stCondLst>
                                  <p:childTnLst>
                                    <p:set>
                                      <p:cBhvr>
                                        <p:cTn id="22" dur="1" fill="hold">
                                          <p:stCondLst>
                                            <p:cond delay="0"/>
                                          </p:stCondLst>
                                        </p:cTn>
                                        <p:tgtEl>
                                          <p:spTgt spid="2">
                                            <p:txEl>
                                              <p:pRg st="4" end="4"/>
                                            </p:txEl>
                                          </p:spTgt>
                                        </p:tgtEl>
                                        <p:attrNameLst>
                                          <p:attrName>style.visibility</p:attrName>
                                        </p:attrNameLst>
                                      </p:cBhvr>
                                      <p:to>
                                        <p:strVal val="visible"/>
                                      </p:to>
                                    </p:set>
                                    <p:anim calcmode="lin" valueType="num">
                                      <p:cBhvr additive="base">
                                        <p:cTn id="23" dur="500" fill="hold"/>
                                        <p:tgtEl>
                                          <p:spTgt spid="2">
                                            <p:txEl>
                                              <p:pRg st="4" end="4"/>
                                            </p:txEl>
                                          </p:spTgt>
                                        </p:tgtEl>
                                        <p:attrNameLst>
                                          <p:attrName>ppt_x</p:attrName>
                                        </p:attrNameLst>
                                      </p:cBhvr>
                                      <p:tavLst>
                                        <p:tav tm="0">
                                          <p:val>
                                            <p:strVal val="0-#ppt_w/2"/>
                                          </p:val>
                                        </p:tav>
                                        <p:tav tm="100000">
                                          <p:val>
                                            <p:strVal val="#ppt_x"/>
                                          </p:val>
                                        </p:tav>
                                      </p:tavLst>
                                    </p:anim>
                                    <p:anim calcmode="lin" valueType="num">
                                      <p:cBhvr additive="base">
                                        <p:cTn id="24" dur="500" fill="hold"/>
                                        <p:tgtEl>
                                          <p:spTgt spid="2">
                                            <p:txEl>
                                              <p:pRg st="4" end="4"/>
                                            </p:txEl>
                                          </p:spTgt>
                                        </p:tgtEl>
                                        <p:attrNameLst>
                                          <p:attrName>ppt_y</p:attrName>
                                        </p:attrNameLst>
                                      </p:cBhvr>
                                      <p:tavLst>
                                        <p:tav tm="0">
                                          <p:val>
                                            <p:strVal val="#ppt_y"/>
                                          </p:val>
                                        </p:tav>
                                        <p:tav tm="100000">
                                          <p:val>
                                            <p:strVal val="#ppt_y"/>
                                          </p:val>
                                        </p:tav>
                                      </p:tavLst>
                                    </p:anim>
                                  </p:childTnLst>
                                </p:cTn>
                              </p:par>
                            </p:childTnLst>
                          </p:cTn>
                        </p:par>
                        <p:par>
                          <p:cTn id="25" fill="hold">
                            <p:stCondLst>
                              <p:cond delay="1000"/>
                            </p:stCondLst>
                            <p:childTnLst>
                              <p:par>
                                <p:cTn id="26" presetID="2" presetClass="entr" presetSubtype="8" fill="hold" nodeType="afterEffect">
                                  <p:stCondLst>
                                    <p:cond delay="0"/>
                                  </p:stCondLst>
                                  <p:childTnLst>
                                    <p:set>
                                      <p:cBhvr>
                                        <p:cTn id="27" dur="1" fill="hold">
                                          <p:stCondLst>
                                            <p:cond delay="0"/>
                                          </p:stCondLst>
                                        </p:cTn>
                                        <p:tgtEl>
                                          <p:spTgt spid="2">
                                            <p:txEl>
                                              <p:pRg st="5" end="5"/>
                                            </p:txEl>
                                          </p:spTgt>
                                        </p:tgtEl>
                                        <p:attrNameLst>
                                          <p:attrName>style.visibility</p:attrName>
                                        </p:attrNameLst>
                                      </p:cBhvr>
                                      <p:to>
                                        <p:strVal val="visible"/>
                                      </p:to>
                                    </p:set>
                                    <p:anim calcmode="lin" valueType="num">
                                      <p:cBhvr additive="base">
                                        <p:cTn id="28" dur="500" fill="hold"/>
                                        <p:tgtEl>
                                          <p:spTgt spid="2">
                                            <p:txEl>
                                              <p:pRg st="5" end="5"/>
                                            </p:txEl>
                                          </p:spTgt>
                                        </p:tgtEl>
                                        <p:attrNameLst>
                                          <p:attrName>ppt_x</p:attrName>
                                        </p:attrNameLst>
                                      </p:cBhvr>
                                      <p:tavLst>
                                        <p:tav tm="0">
                                          <p:val>
                                            <p:strVal val="0-#ppt_w/2"/>
                                          </p:val>
                                        </p:tav>
                                        <p:tav tm="100000">
                                          <p:val>
                                            <p:strVal val="#ppt_x"/>
                                          </p:val>
                                        </p:tav>
                                      </p:tavLst>
                                    </p:anim>
                                    <p:anim calcmode="lin" valueType="num">
                                      <p:cBhvr additive="base">
                                        <p:cTn id="29" dur="500" fill="hold"/>
                                        <p:tgtEl>
                                          <p:spTgt spid="2">
                                            <p:txEl>
                                              <p:pRg st="5" end="5"/>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676400" y="1981200"/>
            <a:ext cx="7010400" cy="4026091"/>
          </a:xfrm>
        </p:spPr>
        <p:txBody>
          <a:bodyPr/>
          <a:lstStyle/>
          <a:p>
            <a:r>
              <a:rPr lang="en-US" sz="2600" i="1" dirty="0" smtClean="0"/>
              <a:t>Coulter v. Liberty Mutual Insurance</a:t>
            </a:r>
            <a:r>
              <a:rPr lang="en-US" sz="2600" dirty="0" smtClean="0"/>
              <a:t>, [2003] O.J. No. 2088 at </a:t>
            </a:r>
            <a:r>
              <a:rPr lang="en-US" sz="2600" dirty="0" err="1" smtClean="0"/>
              <a:t>para</a:t>
            </a:r>
            <a:r>
              <a:rPr lang="en-US" sz="2600" dirty="0" smtClean="0"/>
              <a:t>. 22 (S.C.J.). </a:t>
            </a:r>
          </a:p>
          <a:p>
            <a:pPr>
              <a:buNone/>
            </a:pPr>
            <a:endParaRPr lang="en-US" sz="2600" dirty="0" smtClean="0"/>
          </a:p>
          <a:p>
            <a:r>
              <a:rPr lang="en-US" sz="2600" i="1" dirty="0" smtClean="0"/>
              <a:t>Nissan v. McNamee </a:t>
            </a:r>
            <a:r>
              <a:rPr lang="en-US" sz="2600" dirty="0" smtClean="0"/>
              <a:t>(2008), 62 C.C.L.I. (4th) 135 at </a:t>
            </a:r>
            <a:r>
              <a:rPr lang="en-US" sz="2600" dirty="0" err="1" smtClean="0"/>
              <a:t>paras</a:t>
            </a:r>
            <a:r>
              <a:rPr lang="en-US" sz="2600" dirty="0" smtClean="0"/>
              <a:t>. 31-33 (Ont. S.C.J.).</a:t>
            </a:r>
          </a:p>
          <a:p>
            <a:pPr>
              <a:buNone/>
            </a:pPr>
            <a:endParaRPr lang="en-US" sz="2600" dirty="0" smtClean="0"/>
          </a:p>
          <a:p>
            <a:r>
              <a:rPr lang="en-US" sz="2600" i="1" dirty="0" err="1" smtClean="0"/>
              <a:t>Brak</a:t>
            </a:r>
            <a:r>
              <a:rPr lang="en-US" sz="2600" i="1" dirty="0" smtClean="0"/>
              <a:t> v. Walsh</a:t>
            </a:r>
            <a:r>
              <a:rPr lang="en-US" sz="2600" dirty="0" smtClean="0"/>
              <a:t>, [2008] O.J. No. 1173 at </a:t>
            </a:r>
            <a:r>
              <a:rPr lang="en-US" sz="2600" dirty="0" err="1" smtClean="0"/>
              <a:t>para</a:t>
            </a:r>
            <a:r>
              <a:rPr lang="en-US" sz="2600" dirty="0" smtClean="0"/>
              <a:t>. 4 (C.A.). </a:t>
            </a:r>
          </a:p>
          <a:p>
            <a:endParaRPr lang="en-US" dirty="0"/>
          </a:p>
        </p:txBody>
      </p:sp>
      <p:pic>
        <p:nvPicPr>
          <p:cNvPr id="4" name="Picture 3" descr="dn[1] (3).jpg"/>
          <p:cNvPicPr>
            <a:picLocks noChangeAspect="1"/>
          </p:cNvPicPr>
          <p:nvPr/>
        </p:nvPicPr>
        <p:blipFill>
          <a:blip r:embed="rId2" cstate="print"/>
          <a:srcRect/>
          <a:stretch>
            <a:fillRect/>
          </a:stretch>
        </p:blipFill>
        <p:spPr bwMode="auto">
          <a:xfrm>
            <a:off x="152400" y="152400"/>
            <a:ext cx="2057400" cy="1776413"/>
          </a:xfrm>
          <a:prstGeom prst="rect">
            <a:avLst/>
          </a:prstGeom>
          <a:noFill/>
          <a:ln w="9525">
            <a:noFill/>
            <a:miter lim="800000"/>
            <a:headEnd/>
            <a:tailEnd/>
          </a:ln>
        </p:spPr>
      </p:pic>
      <p:sp>
        <p:nvSpPr>
          <p:cNvPr id="5" name="Slide Number Placeholder 4"/>
          <p:cNvSpPr>
            <a:spLocks noGrp="1"/>
          </p:cNvSpPr>
          <p:nvPr>
            <p:ph type="sldNum" sz="quarter" idx="12"/>
          </p:nvPr>
        </p:nvSpPr>
        <p:spPr/>
        <p:txBody>
          <a:bodyPr/>
          <a:lstStyle/>
          <a:p>
            <a:fld id="{5136DE92-3AFC-4FCD-B6DC-75E6AAEE33FD}" type="slidenum">
              <a:rPr lang="en-US" smtClean="0"/>
              <a:pPr/>
              <a:t>19</a:t>
            </a:fld>
            <a:endParaRPr lang="en-US"/>
          </a:p>
        </p:txBody>
      </p:sp>
      <p:sp>
        <p:nvSpPr>
          <p:cNvPr id="8" name="Title 2"/>
          <p:cNvSpPr>
            <a:spLocks noGrp="1"/>
          </p:cNvSpPr>
          <p:nvPr>
            <p:ph type="title"/>
          </p:nvPr>
        </p:nvSpPr>
        <p:spPr>
          <a:xfrm>
            <a:off x="2362200" y="274638"/>
            <a:ext cx="6324600" cy="1554162"/>
          </a:xfrm>
        </p:spPr>
        <p:txBody>
          <a:bodyPr>
            <a:noAutofit/>
          </a:bodyPr>
          <a:lstStyle/>
          <a:p>
            <a:r>
              <a:rPr lang="en-US" sz="3600" b="0" dirty="0" smtClean="0">
                <a:effectLst/>
              </a:rPr>
              <a:t/>
            </a:r>
            <a:br>
              <a:rPr lang="en-US" sz="3600" b="0" dirty="0" smtClean="0">
                <a:effectLst/>
              </a:rPr>
            </a:br>
            <a:r>
              <a:rPr lang="en-US" sz="3600" b="0" dirty="0" smtClean="0">
                <a:effectLst/>
              </a:rPr>
              <a:t>To Be Considered Permanent (</a:t>
            </a:r>
            <a:r>
              <a:rPr lang="en-US" sz="3600" b="0" dirty="0" err="1" smtClean="0">
                <a:effectLst/>
              </a:rPr>
              <a:t>Cnt’d</a:t>
            </a:r>
            <a:r>
              <a:rPr lang="en-US" sz="3600" b="0" dirty="0" smtClean="0">
                <a:effectLst/>
              </a:rPr>
              <a:t>)</a:t>
            </a:r>
            <a:r>
              <a:rPr lang="en-US" sz="3600" dirty="0" smtClean="0"/>
              <a:t/>
            </a:r>
            <a:br>
              <a:rPr lang="en-US" sz="3600" dirty="0" smtClean="0"/>
            </a:br>
            <a:r>
              <a:rPr lang="en-US" sz="2400" dirty="0" smtClean="0">
                <a:effectLst/>
              </a:rPr>
              <a:t/>
            </a:r>
            <a:br>
              <a:rPr lang="en-US" sz="2400" dirty="0" smtClean="0">
                <a:effectLst/>
              </a:rPr>
            </a:br>
            <a:endParaRPr lang="en-US" sz="2400" dirty="0">
              <a:effectLst/>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0-#ppt_w/2"/>
                                          </p:val>
                                        </p:tav>
                                        <p:tav tm="100000">
                                          <p:val>
                                            <p:strVal val="#ppt_x"/>
                                          </p:val>
                                        </p:tav>
                                      </p:tavLst>
                                    </p:anim>
                                    <p:anim calcmode="lin" valueType="num">
                                      <p:cBhvr additive="base">
                                        <p:cTn id="8" dur="500" fill="hold"/>
                                        <p:tgtEl>
                                          <p:spTgt spid="8"/>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 presetClass="entr" presetSubtype="8" fill="hold" nodeType="afterEffect">
                                  <p:stCondLst>
                                    <p:cond delay="0"/>
                                  </p:stCondLst>
                                  <p:childTnLst>
                                    <p:set>
                                      <p:cBhvr>
                                        <p:cTn id="11" dur="1" fill="hold">
                                          <p:stCondLst>
                                            <p:cond delay="0"/>
                                          </p:stCondLst>
                                        </p:cTn>
                                        <p:tgtEl>
                                          <p:spTgt spid="2">
                                            <p:txEl>
                                              <p:pRg st="0" end="0"/>
                                            </p:txEl>
                                          </p:spTgt>
                                        </p:tgtEl>
                                        <p:attrNameLst>
                                          <p:attrName>style.visibility</p:attrName>
                                        </p:attrNameLst>
                                      </p:cBhvr>
                                      <p:to>
                                        <p:strVal val="visible"/>
                                      </p:to>
                                    </p:set>
                                    <p:anim calcmode="lin" valueType="num">
                                      <p:cBhvr additive="base">
                                        <p:cTn id="12" dur="500" fill="hold"/>
                                        <p:tgtEl>
                                          <p:spTgt spid="2">
                                            <p:txEl>
                                              <p:pRg st="0" end="0"/>
                                            </p:txEl>
                                          </p:spTgt>
                                        </p:tgtEl>
                                        <p:attrNameLst>
                                          <p:attrName>ppt_x</p:attrName>
                                        </p:attrNameLst>
                                      </p:cBhvr>
                                      <p:tavLst>
                                        <p:tav tm="0">
                                          <p:val>
                                            <p:strVal val="0-#ppt_w/2"/>
                                          </p:val>
                                        </p:tav>
                                        <p:tav tm="100000">
                                          <p:val>
                                            <p:strVal val="#ppt_x"/>
                                          </p:val>
                                        </p:tav>
                                      </p:tavLst>
                                    </p:anim>
                                    <p:anim calcmode="lin" valueType="num">
                                      <p:cBhvr additive="base">
                                        <p:cTn id="13" dur="500" fill="hold"/>
                                        <p:tgtEl>
                                          <p:spTgt spid="2">
                                            <p:txEl>
                                              <p:pRg st="0" end="0"/>
                                            </p:txEl>
                                          </p:spTgt>
                                        </p:tgtEl>
                                        <p:attrNameLst>
                                          <p:attrName>ppt_y</p:attrName>
                                        </p:attrNameLst>
                                      </p:cBhvr>
                                      <p:tavLst>
                                        <p:tav tm="0">
                                          <p:val>
                                            <p:strVal val="#ppt_y"/>
                                          </p:val>
                                        </p:tav>
                                        <p:tav tm="100000">
                                          <p:val>
                                            <p:strVal val="#ppt_y"/>
                                          </p:val>
                                        </p:tav>
                                      </p:tavLst>
                                    </p:anim>
                                  </p:childTnLst>
                                </p:cTn>
                              </p:par>
                            </p:childTnLst>
                          </p:cTn>
                        </p:par>
                        <p:par>
                          <p:cTn id="14" fill="hold">
                            <p:stCondLst>
                              <p:cond delay="1000"/>
                            </p:stCondLst>
                            <p:childTnLst>
                              <p:par>
                                <p:cTn id="15" presetID="2" presetClass="entr" presetSubtype="8" fill="hold" nodeType="after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 calcmode="lin" valueType="num">
                                      <p:cBhvr additive="base">
                                        <p:cTn id="17" dur="500" fill="hold"/>
                                        <p:tgtEl>
                                          <p:spTgt spid="2">
                                            <p:txEl>
                                              <p:pRg st="2" end="2"/>
                                            </p:txEl>
                                          </p:spTgt>
                                        </p:tgtEl>
                                        <p:attrNameLst>
                                          <p:attrName>ppt_x</p:attrName>
                                        </p:attrNameLst>
                                      </p:cBhvr>
                                      <p:tavLst>
                                        <p:tav tm="0">
                                          <p:val>
                                            <p:strVal val="0-#ppt_w/2"/>
                                          </p:val>
                                        </p:tav>
                                        <p:tav tm="100000">
                                          <p:val>
                                            <p:strVal val="#ppt_x"/>
                                          </p:val>
                                        </p:tav>
                                      </p:tavLst>
                                    </p:anim>
                                    <p:anim calcmode="lin" valueType="num">
                                      <p:cBhvr additive="base">
                                        <p:cTn id="18" dur="500" fill="hold"/>
                                        <p:tgtEl>
                                          <p:spTgt spid="2">
                                            <p:txEl>
                                              <p:pRg st="2" end="2"/>
                                            </p:txEl>
                                          </p:spTgt>
                                        </p:tgtEl>
                                        <p:attrNameLst>
                                          <p:attrName>ppt_y</p:attrName>
                                        </p:attrNameLst>
                                      </p:cBhvr>
                                      <p:tavLst>
                                        <p:tav tm="0">
                                          <p:val>
                                            <p:strVal val="#ppt_y"/>
                                          </p:val>
                                        </p:tav>
                                        <p:tav tm="100000">
                                          <p:val>
                                            <p:strVal val="#ppt_y"/>
                                          </p:val>
                                        </p:tav>
                                      </p:tavLst>
                                    </p:anim>
                                  </p:childTnLst>
                                </p:cTn>
                              </p:par>
                            </p:childTnLst>
                          </p:cTn>
                        </p:par>
                        <p:par>
                          <p:cTn id="19" fill="hold">
                            <p:stCondLst>
                              <p:cond delay="1500"/>
                            </p:stCondLst>
                            <p:childTnLst>
                              <p:par>
                                <p:cTn id="20" presetID="2" presetClass="entr" presetSubtype="8" fill="hold" nodeType="afterEffect">
                                  <p:stCondLst>
                                    <p:cond delay="0"/>
                                  </p:stCondLst>
                                  <p:childTnLst>
                                    <p:set>
                                      <p:cBhvr>
                                        <p:cTn id="21" dur="1" fill="hold">
                                          <p:stCondLst>
                                            <p:cond delay="0"/>
                                          </p:stCondLst>
                                        </p:cTn>
                                        <p:tgtEl>
                                          <p:spTgt spid="2">
                                            <p:txEl>
                                              <p:pRg st="4" end="4"/>
                                            </p:txEl>
                                          </p:spTgt>
                                        </p:tgtEl>
                                        <p:attrNameLst>
                                          <p:attrName>style.visibility</p:attrName>
                                        </p:attrNameLst>
                                      </p:cBhvr>
                                      <p:to>
                                        <p:strVal val="visible"/>
                                      </p:to>
                                    </p:set>
                                    <p:anim calcmode="lin" valueType="num">
                                      <p:cBhvr additive="base">
                                        <p:cTn id="22" dur="500" fill="hold"/>
                                        <p:tgtEl>
                                          <p:spTgt spid="2">
                                            <p:txEl>
                                              <p:pRg st="4" end="4"/>
                                            </p:txEl>
                                          </p:spTgt>
                                        </p:tgtEl>
                                        <p:attrNameLst>
                                          <p:attrName>ppt_x</p:attrName>
                                        </p:attrNameLst>
                                      </p:cBhvr>
                                      <p:tavLst>
                                        <p:tav tm="0">
                                          <p:val>
                                            <p:strVal val="0-#ppt_w/2"/>
                                          </p:val>
                                        </p:tav>
                                        <p:tav tm="100000">
                                          <p:val>
                                            <p:strVal val="#ppt_x"/>
                                          </p:val>
                                        </p:tav>
                                      </p:tavLst>
                                    </p:anim>
                                    <p:anim calcmode="lin" valueType="num">
                                      <p:cBhvr additive="base">
                                        <p:cTn id="23" dur="500" fill="hold"/>
                                        <p:tgtEl>
                                          <p:spTgt spid="2">
                                            <p:txEl>
                                              <p:pRg st="4" end="4"/>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066800" y="1981200"/>
            <a:ext cx="7620000" cy="4572000"/>
          </a:xfrm>
        </p:spPr>
        <p:txBody>
          <a:bodyPr>
            <a:normAutofit lnSpcReduction="10000"/>
          </a:bodyPr>
          <a:lstStyle/>
          <a:p>
            <a:pPr marL="0">
              <a:buNone/>
            </a:pPr>
            <a:r>
              <a:rPr lang="en-US" dirty="0" smtClean="0"/>
              <a:t>In Ontario, there is no liability for pain and suffering resulting from a motor vehicle accident unless, as a result of the accident, the injured person has died or has sustained:</a:t>
            </a:r>
          </a:p>
          <a:p>
            <a:pPr marL="624078" indent="-514350">
              <a:buFont typeface="+mj-lt"/>
              <a:buAutoNum type="alphaLcParenR"/>
            </a:pPr>
            <a:r>
              <a:rPr lang="en-US" dirty="0" smtClean="0"/>
              <a:t>Permanent serious disfigurement; or </a:t>
            </a:r>
          </a:p>
          <a:p>
            <a:pPr marL="624078" indent="-514350">
              <a:buFont typeface="+mj-lt"/>
              <a:buAutoNum type="alphaLcParenR"/>
            </a:pPr>
            <a:r>
              <a:rPr lang="en-US" dirty="0" smtClean="0"/>
              <a:t>A permanent serious impairment of an important physical, mental, or    psychological function. </a:t>
            </a:r>
          </a:p>
          <a:p>
            <a:r>
              <a:rPr lang="en-US" dirty="0" smtClean="0"/>
              <a:t>This subsection is commonly referred to as the ‘threshold’ provision.</a:t>
            </a:r>
          </a:p>
          <a:p>
            <a:endParaRPr lang="en-US" dirty="0"/>
          </a:p>
        </p:txBody>
      </p:sp>
      <p:sp>
        <p:nvSpPr>
          <p:cNvPr id="3" name="Title 2"/>
          <p:cNvSpPr>
            <a:spLocks noGrp="1"/>
          </p:cNvSpPr>
          <p:nvPr>
            <p:ph type="title"/>
          </p:nvPr>
        </p:nvSpPr>
        <p:spPr>
          <a:xfrm>
            <a:off x="2362200" y="274638"/>
            <a:ext cx="6324600" cy="1554162"/>
          </a:xfrm>
        </p:spPr>
        <p:txBody>
          <a:bodyPr>
            <a:noAutofit/>
          </a:bodyPr>
          <a:lstStyle/>
          <a:p>
            <a:r>
              <a:rPr lang="en-US" sz="3600" b="0" dirty="0" smtClean="0">
                <a:effectLst/>
              </a:rPr>
              <a:t/>
            </a:r>
            <a:br>
              <a:rPr lang="en-US" sz="3600" b="0" dirty="0" smtClean="0">
                <a:effectLst/>
              </a:rPr>
            </a:br>
            <a:r>
              <a:rPr lang="en-US" sz="3600" b="0" dirty="0" smtClean="0">
                <a:effectLst/>
              </a:rPr>
              <a:t>ONTARIO </a:t>
            </a:r>
            <a:r>
              <a:rPr lang="en-US" sz="3600" b="0" i="1" dirty="0" smtClean="0">
                <a:effectLst/>
              </a:rPr>
              <a:t>INSURANCE ACT</a:t>
            </a:r>
            <a:r>
              <a:rPr lang="en-US" sz="3600" b="0" dirty="0" smtClean="0">
                <a:effectLst/>
              </a:rPr>
              <a:t> THRESHOLD PROVISIONS:</a:t>
            </a:r>
            <a:br>
              <a:rPr lang="en-US" sz="3600" b="0" dirty="0" smtClean="0">
                <a:effectLst/>
              </a:rPr>
            </a:br>
            <a:endParaRPr lang="en-US" sz="3600" b="0" dirty="0">
              <a:effectLst/>
            </a:endParaRPr>
          </a:p>
        </p:txBody>
      </p:sp>
      <p:pic>
        <p:nvPicPr>
          <p:cNvPr id="4" name="Picture 3" descr="dn[1] (3).jpg"/>
          <p:cNvPicPr>
            <a:picLocks noChangeAspect="1"/>
          </p:cNvPicPr>
          <p:nvPr/>
        </p:nvPicPr>
        <p:blipFill>
          <a:blip r:embed="rId2" cstate="print"/>
          <a:srcRect/>
          <a:stretch>
            <a:fillRect/>
          </a:stretch>
        </p:blipFill>
        <p:spPr bwMode="auto">
          <a:xfrm>
            <a:off x="152400" y="152400"/>
            <a:ext cx="2057400" cy="1776413"/>
          </a:xfrm>
          <a:prstGeom prst="rect">
            <a:avLst/>
          </a:prstGeom>
          <a:noFill/>
          <a:ln w="9525">
            <a:noFill/>
            <a:miter lim="800000"/>
            <a:headEnd/>
            <a:tailEnd/>
          </a:ln>
        </p:spPr>
      </p:pic>
      <p:sp>
        <p:nvSpPr>
          <p:cNvPr id="5" name="Slide Number Placeholder 4"/>
          <p:cNvSpPr>
            <a:spLocks noGrp="1"/>
          </p:cNvSpPr>
          <p:nvPr>
            <p:ph type="sldNum" sz="quarter" idx="12"/>
          </p:nvPr>
        </p:nvSpPr>
        <p:spPr/>
        <p:txBody>
          <a:bodyPr/>
          <a:lstStyle/>
          <a:p>
            <a:fld id="{5136DE92-3AFC-4FCD-B6DC-75E6AAEE33FD}" type="slidenum">
              <a:rPr lang="en-US" smtClean="0"/>
              <a:pPr/>
              <a:t>2</a:t>
            </a:fld>
            <a:endParaRPr lang="en-US"/>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0-#ppt_w/2"/>
                                          </p:val>
                                        </p:tav>
                                        <p:tav tm="100000">
                                          <p:val>
                                            <p:strVal val="#ppt_x"/>
                                          </p:val>
                                        </p:tav>
                                      </p:tavLst>
                                    </p:anim>
                                    <p:anim calcmode="lin" valueType="num">
                                      <p:cBhvr additive="base">
                                        <p:cTn id="8" dur="500" fill="hold"/>
                                        <p:tgtEl>
                                          <p:spTgt spid="3"/>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 presetClass="entr" presetSubtype="8" fill="hold" nodeType="afterEffect">
                                  <p:stCondLst>
                                    <p:cond delay="0"/>
                                  </p:stCondLst>
                                  <p:childTnLst>
                                    <p:set>
                                      <p:cBhvr>
                                        <p:cTn id="11" dur="1" fill="hold">
                                          <p:stCondLst>
                                            <p:cond delay="0"/>
                                          </p:stCondLst>
                                        </p:cTn>
                                        <p:tgtEl>
                                          <p:spTgt spid="2">
                                            <p:txEl>
                                              <p:pRg st="0" end="0"/>
                                            </p:txEl>
                                          </p:spTgt>
                                        </p:tgtEl>
                                        <p:attrNameLst>
                                          <p:attrName>style.visibility</p:attrName>
                                        </p:attrNameLst>
                                      </p:cBhvr>
                                      <p:to>
                                        <p:strVal val="visible"/>
                                      </p:to>
                                    </p:set>
                                    <p:anim calcmode="lin" valueType="num">
                                      <p:cBhvr additive="base">
                                        <p:cTn id="12" dur="500" fill="hold"/>
                                        <p:tgtEl>
                                          <p:spTgt spid="2">
                                            <p:txEl>
                                              <p:pRg st="0" end="0"/>
                                            </p:txEl>
                                          </p:spTgt>
                                        </p:tgtEl>
                                        <p:attrNameLst>
                                          <p:attrName>ppt_x</p:attrName>
                                        </p:attrNameLst>
                                      </p:cBhvr>
                                      <p:tavLst>
                                        <p:tav tm="0">
                                          <p:val>
                                            <p:strVal val="0-#ppt_w/2"/>
                                          </p:val>
                                        </p:tav>
                                        <p:tav tm="100000">
                                          <p:val>
                                            <p:strVal val="#ppt_x"/>
                                          </p:val>
                                        </p:tav>
                                      </p:tavLst>
                                    </p:anim>
                                    <p:anim calcmode="lin" valueType="num">
                                      <p:cBhvr additive="base">
                                        <p:cTn id="13" dur="500" fill="hold"/>
                                        <p:tgtEl>
                                          <p:spTgt spid="2">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8" fill="hold" nodeType="clickEffect">
                                  <p:stCondLst>
                                    <p:cond delay="0"/>
                                  </p:stCondLst>
                                  <p:childTnLst>
                                    <p:set>
                                      <p:cBhvr>
                                        <p:cTn id="17" dur="1" fill="hold">
                                          <p:stCondLst>
                                            <p:cond delay="0"/>
                                          </p:stCondLst>
                                        </p:cTn>
                                        <p:tgtEl>
                                          <p:spTgt spid="2">
                                            <p:txEl>
                                              <p:pRg st="1" end="1"/>
                                            </p:txEl>
                                          </p:spTgt>
                                        </p:tgtEl>
                                        <p:attrNameLst>
                                          <p:attrName>style.visibility</p:attrName>
                                        </p:attrNameLst>
                                      </p:cBhvr>
                                      <p:to>
                                        <p:strVal val="visible"/>
                                      </p:to>
                                    </p:set>
                                    <p:anim calcmode="lin" valueType="num">
                                      <p:cBhvr additive="base">
                                        <p:cTn id="18" dur="500" fill="hold"/>
                                        <p:tgtEl>
                                          <p:spTgt spid="2">
                                            <p:txEl>
                                              <p:pRg st="1" end="1"/>
                                            </p:txEl>
                                          </p:spTgt>
                                        </p:tgtEl>
                                        <p:attrNameLst>
                                          <p:attrName>ppt_x</p:attrName>
                                        </p:attrNameLst>
                                      </p:cBhvr>
                                      <p:tavLst>
                                        <p:tav tm="0">
                                          <p:val>
                                            <p:strVal val="0-#ppt_w/2"/>
                                          </p:val>
                                        </p:tav>
                                        <p:tav tm="100000">
                                          <p:val>
                                            <p:strVal val="#ppt_x"/>
                                          </p:val>
                                        </p:tav>
                                      </p:tavLst>
                                    </p:anim>
                                    <p:anim calcmode="lin" valueType="num">
                                      <p:cBhvr additive="base">
                                        <p:cTn id="19" dur="500" fill="hold"/>
                                        <p:tgtEl>
                                          <p:spTgt spid="2">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8" fill="hold" nodeType="clickEffect">
                                  <p:stCondLst>
                                    <p:cond delay="0"/>
                                  </p:stCondLst>
                                  <p:childTnLst>
                                    <p:set>
                                      <p:cBhvr>
                                        <p:cTn id="23" dur="1" fill="hold">
                                          <p:stCondLst>
                                            <p:cond delay="0"/>
                                          </p:stCondLst>
                                        </p:cTn>
                                        <p:tgtEl>
                                          <p:spTgt spid="2">
                                            <p:txEl>
                                              <p:pRg st="2" end="2"/>
                                            </p:txEl>
                                          </p:spTgt>
                                        </p:tgtEl>
                                        <p:attrNameLst>
                                          <p:attrName>style.visibility</p:attrName>
                                        </p:attrNameLst>
                                      </p:cBhvr>
                                      <p:to>
                                        <p:strVal val="visible"/>
                                      </p:to>
                                    </p:set>
                                    <p:anim calcmode="lin" valueType="num">
                                      <p:cBhvr additive="base">
                                        <p:cTn id="24" dur="500" fill="hold"/>
                                        <p:tgtEl>
                                          <p:spTgt spid="2">
                                            <p:txEl>
                                              <p:pRg st="2" end="2"/>
                                            </p:txEl>
                                          </p:spTgt>
                                        </p:tgtEl>
                                        <p:attrNameLst>
                                          <p:attrName>ppt_x</p:attrName>
                                        </p:attrNameLst>
                                      </p:cBhvr>
                                      <p:tavLst>
                                        <p:tav tm="0">
                                          <p:val>
                                            <p:strVal val="0-#ppt_w/2"/>
                                          </p:val>
                                        </p:tav>
                                        <p:tav tm="100000">
                                          <p:val>
                                            <p:strVal val="#ppt_x"/>
                                          </p:val>
                                        </p:tav>
                                      </p:tavLst>
                                    </p:anim>
                                    <p:anim calcmode="lin" valueType="num">
                                      <p:cBhvr additive="base">
                                        <p:cTn id="25" dur="500" fill="hold"/>
                                        <p:tgtEl>
                                          <p:spTgt spid="2">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2" presetClass="entr" presetSubtype="8" fill="hold" nodeType="clickEffect">
                                  <p:stCondLst>
                                    <p:cond delay="0"/>
                                  </p:stCondLst>
                                  <p:childTnLst>
                                    <p:set>
                                      <p:cBhvr>
                                        <p:cTn id="29" dur="1" fill="hold">
                                          <p:stCondLst>
                                            <p:cond delay="0"/>
                                          </p:stCondLst>
                                        </p:cTn>
                                        <p:tgtEl>
                                          <p:spTgt spid="2">
                                            <p:txEl>
                                              <p:pRg st="3" end="3"/>
                                            </p:txEl>
                                          </p:spTgt>
                                        </p:tgtEl>
                                        <p:attrNameLst>
                                          <p:attrName>style.visibility</p:attrName>
                                        </p:attrNameLst>
                                      </p:cBhvr>
                                      <p:to>
                                        <p:strVal val="visible"/>
                                      </p:to>
                                    </p:set>
                                    <p:anim calcmode="lin" valueType="num">
                                      <p:cBhvr additive="base">
                                        <p:cTn id="30" dur="500" fill="hold"/>
                                        <p:tgtEl>
                                          <p:spTgt spid="2">
                                            <p:txEl>
                                              <p:pRg st="3" end="3"/>
                                            </p:txEl>
                                          </p:spTgt>
                                        </p:tgtEl>
                                        <p:attrNameLst>
                                          <p:attrName>ppt_x</p:attrName>
                                        </p:attrNameLst>
                                      </p:cBhvr>
                                      <p:tavLst>
                                        <p:tav tm="0">
                                          <p:val>
                                            <p:strVal val="0-#ppt_w/2"/>
                                          </p:val>
                                        </p:tav>
                                        <p:tav tm="100000">
                                          <p:val>
                                            <p:strVal val="#ppt_x"/>
                                          </p:val>
                                        </p:tav>
                                      </p:tavLst>
                                    </p:anim>
                                    <p:anim calcmode="lin" valueType="num">
                                      <p:cBhvr additive="base">
                                        <p:cTn id="31" dur="500" fill="hold"/>
                                        <p:tgtEl>
                                          <p:spTgt spid="2">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676400" y="1981200"/>
            <a:ext cx="7010400" cy="4026091"/>
          </a:xfrm>
        </p:spPr>
        <p:txBody>
          <a:bodyPr/>
          <a:lstStyle/>
          <a:p>
            <a:pPr lvl="0"/>
            <a:r>
              <a:rPr lang="en-US" dirty="0" smtClean="0"/>
              <a:t>Chronic pain meets the requirement of permanence in the context of threshold. </a:t>
            </a:r>
          </a:p>
          <a:p>
            <a:pPr lvl="0">
              <a:buNone/>
            </a:pPr>
            <a:endParaRPr lang="en-US" sz="1600" b="1" dirty="0" smtClean="0"/>
          </a:p>
          <a:p>
            <a:pPr lvl="0"/>
            <a:r>
              <a:rPr lang="en-US" dirty="0" smtClean="0"/>
              <a:t>The absence of objective findings by medical experts is not determinative in deciding whether a plaintiff has satisfied the threshold. </a:t>
            </a:r>
            <a:endParaRPr lang="en-US" b="1" dirty="0" smtClean="0"/>
          </a:p>
          <a:p>
            <a:endParaRPr lang="en-US" dirty="0"/>
          </a:p>
        </p:txBody>
      </p:sp>
      <p:sp>
        <p:nvSpPr>
          <p:cNvPr id="3" name="Title 2"/>
          <p:cNvSpPr>
            <a:spLocks noGrp="1"/>
          </p:cNvSpPr>
          <p:nvPr>
            <p:ph type="title"/>
          </p:nvPr>
        </p:nvSpPr>
        <p:spPr>
          <a:xfrm>
            <a:off x="2362200" y="274638"/>
            <a:ext cx="6324600" cy="1554162"/>
          </a:xfrm>
        </p:spPr>
        <p:txBody>
          <a:bodyPr>
            <a:normAutofit fontScale="90000"/>
          </a:bodyPr>
          <a:lstStyle/>
          <a:p>
            <a:r>
              <a:rPr lang="en-US" dirty="0" smtClean="0">
                <a:effectLst/>
              </a:rPr>
              <a:t/>
            </a:r>
            <a:br>
              <a:rPr lang="en-US" dirty="0" smtClean="0">
                <a:effectLst/>
              </a:rPr>
            </a:br>
            <a:r>
              <a:rPr lang="en-US" b="0" dirty="0" smtClean="0">
                <a:effectLst/>
              </a:rPr>
              <a:t>Chronic Pain in the Context of “Permanent”:</a:t>
            </a:r>
            <a:r>
              <a:rPr lang="en-US" dirty="0" smtClean="0">
                <a:effectLst/>
              </a:rPr>
              <a:t/>
            </a:r>
            <a:br>
              <a:rPr lang="en-US" dirty="0" smtClean="0">
                <a:effectLst/>
              </a:rPr>
            </a:br>
            <a:endParaRPr lang="en-US" dirty="0">
              <a:effectLst/>
            </a:endParaRPr>
          </a:p>
        </p:txBody>
      </p:sp>
      <p:pic>
        <p:nvPicPr>
          <p:cNvPr id="4" name="Picture 3" descr="dn[1] (3).jpg"/>
          <p:cNvPicPr>
            <a:picLocks noChangeAspect="1"/>
          </p:cNvPicPr>
          <p:nvPr/>
        </p:nvPicPr>
        <p:blipFill>
          <a:blip r:embed="rId2" cstate="print"/>
          <a:srcRect/>
          <a:stretch>
            <a:fillRect/>
          </a:stretch>
        </p:blipFill>
        <p:spPr bwMode="auto">
          <a:xfrm>
            <a:off x="152400" y="152400"/>
            <a:ext cx="2057400" cy="1776413"/>
          </a:xfrm>
          <a:prstGeom prst="rect">
            <a:avLst/>
          </a:prstGeom>
          <a:noFill/>
          <a:ln w="9525">
            <a:noFill/>
            <a:miter lim="800000"/>
            <a:headEnd/>
            <a:tailEnd/>
          </a:ln>
        </p:spPr>
      </p:pic>
      <p:sp>
        <p:nvSpPr>
          <p:cNvPr id="5" name="Slide Number Placeholder 4"/>
          <p:cNvSpPr>
            <a:spLocks noGrp="1"/>
          </p:cNvSpPr>
          <p:nvPr>
            <p:ph type="sldNum" sz="quarter" idx="12"/>
          </p:nvPr>
        </p:nvSpPr>
        <p:spPr/>
        <p:txBody>
          <a:bodyPr/>
          <a:lstStyle/>
          <a:p>
            <a:fld id="{5136DE92-3AFC-4FCD-B6DC-75E6AAEE33FD}" type="slidenum">
              <a:rPr lang="en-US" smtClean="0"/>
              <a:pPr/>
              <a:t>20</a:t>
            </a:fld>
            <a:endParaRPr lang="en-US"/>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0-#ppt_w/2"/>
                                          </p:val>
                                        </p:tav>
                                        <p:tav tm="100000">
                                          <p:val>
                                            <p:strVal val="#ppt_x"/>
                                          </p:val>
                                        </p:tav>
                                      </p:tavLst>
                                    </p:anim>
                                    <p:anim calcmode="lin" valueType="num">
                                      <p:cBhvr additive="base">
                                        <p:cTn id="8" dur="500" fill="hold"/>
                                        <p:tgtEl>
                                          <p:spTgt spid="3"/>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 presetClass="entr" presetSubtype="8" fill="hold" nodeType="afterEffect">
                                  <p:stCondLst>
                                    <p:cond delay="0"/>
                                  </p:stCondLst>
                                  <p:childTnLst>
                                    <p:set>
                                      <p:cBhvr>
                                        <p:cTn id="11" dur="1" fill="hold">
                                          <p:stCondLst>
                                            <p:cond delay="0"/>
                                          </p:stCondLst>
                                        </p:cTn>
                                        <p:tgtEl>
                                          <p:spTgt spid="2">
                                            <p:txEl>
                                              <p:pRg st="0" end="0"/>
                                            </p:txEl>
                                          </p:spTgt>
                                        </p:tgtEl>
                                        <p:attrNameLst>
                                          <p:attrName>style.visibility</p:attrName>
                                        </p:attrNameLst>
                                      </p:cBhvr>
                                      <p:to>
                                        <p:strVal val="visible"/>
                                      </p:to>
                                    </p:set>
                                    <p:anim calcmode="lin" valueType="num">
                                      <p:cBhvr additive="base">
                                        <p:cTn id="12" dur="500" fill="hold"/>
                                        <p:tgtEl>
                                          <p:spTgt spid="2">
                                            <p:txEl>
                                              <p:pRg st="0" end="0"/>
                                            </p:txEl>
                                          </p:spTgt>
                                        </p:tgtEl>
                                        <p:attrNameLst>
                                          <p:attrName>ppt_x</p:attrName>
                                        </p:attrNameLst>
                                      </p:cBhvr>
                                      <p:tavLst>
                                        <p:tav tm="0">
                                          <p:val>
                                            <p:strVal val="0-#ppt_w/2"/>
                                          </p:val>
                                        </p:tav>
                                        <p:tav tm="100000">
                                          <p:val>
                                            <p:strVal val="#ppt_x"/>
                                          </p:val>
                                        </p:tav>
                                      </p:tavLst>
                                    </p:anim>
                                    <p:anim calcmode="lin" valueType="num">
                                      <p:cBhvr additive="base">
                                        <p:cTn id="13" dur="500" fill="hold"/>
                                        <p:tgtEl>
                                          <p:spTgt spid="2">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8" fill="hold" nodeType="clickEffect">
                                  <p:stCondLst>
                                    <p:cond delay="0"/>
                                  </p:stCondLst>
                                  <p:childTnLst>
                                    <p:set>
                                      <p:cBhvr>
                                        <p:cTn id="17" dur="1" fill="hold">
                                          <p:stCondLst>
                                            <p:cond delay="0"/>
                                          </p:stCondLst>
                                        </p:cTn>
                                        <p:tgtEl>
                                          <p:spTgt spid="2">
                                            <p:txEl>
                                              <p:pRg st="2" end="2"/>
                                            </p:txEl>
                                          </p:spTgt>
                                        </p:tgtEl>
                                        <p:attrNameLst>
                                          <p:attrName>style.visibility</p:attrName>
                                        </p:attrNameLst>
                                      </p:cBhvr>
                                      <p:to>
                                        <p:strVal val="visible"/>
                                      </p:to>
                                    </p:set>
                                    <p:anim calcmode="lin" valueType="num">
                                      <p:cBhvr additive="base">
                                        <p:cTn id="18" dur="500" fill="hold"/>
                                        <p:tgtEl>
                                          <p:spTgt spid="2">
                                            <p:txEl>
                                              <p:pRg st="2" end="2"/>
                                            </p:txEl>
                                          </p:spTgt>
                                        </p:tgtEl>
                                        <p:attrNameLst>
                                          <p:attrName>ppt_x</p:attrName>
                                        </p:attrNameLst>
                                      </p:cBhvr>
                                      <p:tavLst>
                                        <p:tav tm="0">
                                          <p:val>
                                            <p:strVal val="0-#ppt_w/2"/>
                                          </p:val>
                                        </p:tav>
                                        <p:tav tm="100000">
                                          <p:val>
                                            <p:strVal val="#ppt_x"/>
                                          </p:val>
                                        </p:tav>
                                      </p:tavLst>
                                    </p:anim>
                                    <p:anim calcmode="lin" valueType="num">
                                      <p:cBhvr additive="base">
                                        <p:cTn id="19" dur="500" fill="hold"/>
                                        <p:tgtEl>
                                          <p:spTgt spid="2">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676400" y="1981200"/>
            <a:ext cx="7010400" cy="4026091"/>
          </a:xfrm>
        </p:spPr>
        <p:txBody>
          <a:bodyPr/>
          <a:lstStyle/>
          <a:p>
            <a:r>
              <a:rPr lang="en-US" i="1" dirty="0" err="1" smtClean="0"/>
              <a:t>Hartwick</a:t>
            </a:r>
            <a:r>
              <a:rPr lang="en-US" i="1" dirty="0" smtClean="0"/>
              <a:t> v. </a:t>
            </a:r>
            <a:r>
              <a:rPr lang="en-US" i="1" dirty="0" err="1" smtClean="0"/>
              <a:t>Simser</a:t>
            </a:r>
            <a:r>
              <a:rPr lang="en-US" i="1" dirty="0" smtClean="0"/>
              <a:t>,</a:t>
            </a:r>
            <a:r>
              <a:rPr lang="en-US" dirty="0" smtClean="0"/>
              <a:t> [2004] O.J. No. 4315 at </a:t>
            </a:r>
            <a:r>
              <a:rPr lang="en-US" dirty="0" err="1" smtClean="0"/>
              <a:t>para</a:t>
            </a:r>
            <a:r>
              <a:rPr lang="en-US" dirty="0" smtClean="0"/>
              <a:t>. 87 (S.C.J.). </a:t>
            </a:r>
          </a:p>
          <a:p>
            <a:pPr>
              <a:buNone/>
            </a:pPr>
            <a:endParaRPr lang="en-US" sz="1200" dirty="0" smtClean="0"/>
          </a:p>
          <a:p>
            <a:r>
              <a:rPr lang="en-US" i="1" dirty="0" smtClean="0"/>
              <a:t>Tulloch v. </a:t>
            </a:r>
            <a:r>
              <a:rPr lang="en-US" i="1" dirty="0" err="1" smtClean="0"/>
              <a:t>Akogi</a:t>
            </a:r>
            <a:r>
              <a:rPr lang="en-US" i="1" dirty="0" smtClean="0"/>
              <a:t>,</a:t>
            </a:r>
            <a:r>
              <a:rPr lang="en-US" dirty="0" smtClean="0"/>
              <a:t> [2007] 85 O.R. (3d) 793 at </a:t>
            </a:r>
            <a:r>
              <a:rPr lang="en-US" dirty="0" err="1" smtClean="0"/>
              <a:t>para</a:t>
            </a:r>
            <a:r>
              <a:rPr lang="en-US" dirty="0" smtClean="0"/>
              <a:t>. 3 (S.C.J.). </a:t>
            </a:r>
          </a:p>
          <a:p>
            <a:pPr>
              <a:buNone/>
            </a:pPr>
            <a:endParaRPr lang="en-US" sz="1200" dirty="0" smtClean="0"/>
          </a:p>
          <a:p>
            <a:r>
              <a:rPr lang="en-US" i="1" dirty="0" err="1" smtClean="0"/>
              <a:t>Golab</a:t>
            </a:r>
            <a:r>
              <a:rPr lang="en-US" i="1" dirty="0" smtClean="0"/>
              <a:t> v. Schmidt,</a:t>
            </a:r>
            <a:r>
              <a:rPr lang="en-US" dirty="0" smtClean="0"/>
              <a:t> [2007] O.J. No. 1412 at </a:t>
            </a:r>
            <a:r>
              <a:rPr lang="en-US" dirty="0" err="1" smtClean="0"/>
              <a:t>para</a:t>
            </a:r>
            <a:r>
              <a:rPr lang="en-US" dirty="0" smtClean="0"/>
              <a:t>. 10 (S.C.J.). </a:t>
            </a:r>
          </a:p>
          <a:p>
            <a:endParaRPr lang="en-US" dirty="0"/>
          </a:p>
        </p:txBody>
      </p:sp>
      <p:pic>
        <p:nvPicPr>
          <p:cNvPr id="4" name="Picture 3" descr="dn[1] (3).jpg"/>
          <p:cNvPicPr>
            <a:picLocks noChangeAspect="1"/>
          </p:cNvPicPr>
          <p:nvPr/>
        </p:nvPicPr>
        <p:blipFill>
          <a:blip r:embed="rId2" cstate="print"/>
          <a:srcRect/>
          <a:stretch>
            <a:fillRect/>
          </a:stretch>
        </p:blipFill>
        <p:spPr bwMode="auto">
          <a:xfrm>
            <a:off x="152400" y="152400"/>
            <a:ext cx="2057400" cy="1776413"/>
          </a:xfrm>
          <a:prstGeom prst="rect">
            <a:avLst/>
          </a:prstGeom>
          <a:noFill/>
          <a:ln w="9525">
            <a:noFill/>
            <a:miter lim="800000"/>
            <a:headEnd/>
            <a:tailEnd/>
          </a:ln>
        </p:spPr>
      </p:pic>
      <p:sp>
        <p:nvSpPr>
          <p:cNvPr id="5" name="Slide Number Placeholder 4"/>
          <p:cNvSpPr>
            <a:spLocks noGrp="1"/>
          </p:cNvSpPr>
          <p:nvPr>
            <p:ph type="sldNum" sz="quarter" idx="12"/>
          </p:nvPr>
        </p:nvSpPr>
        <p:spPr/>
        <p:txBody>
          <a:bodyPr/>
          <a:lstStyle/>
          <a:p>
            <a:fld id="{5136DE92-3AFC-4FCD-B6DC-75E6AAEE33FD}" type="slidenum">
              <a:rPr lang="en-US" smtClean="0"/>
              <a:pPr/>
              <a:t>21</a:t>
            </a:fld>
            <a:endParaRPr lang="en-US"/>
          </a:p>
        </p:txBody>
      </p:sp>
      <p:sp>
        <p:nvSpPr>
          <p:cNvPr id="6" name="Title 2"/>
          <p:cNvSpPr>
            <a:spLocks noGrp="1"/>
          </p:cNvSpPr>
          <p:nvPr>
            <p:ph type="title"/>
          </p:nvPr>
        </p:nvSpPr>
        <p:spPr>
          <a:xfrm>
            <a:off x="2362200" y="274638"/>
            <a:ext cx="6324600" cy="1554162"/>
          </a:xfrm>
        </p:spPr>
        <p:txBody>
          <a:bodyPr>
            <a:normAutofit fontScale="90000"/>
          </a:bodyPr>
          <a:lstStyle/>
          <a:p>
            <a:r>
              <a:rPr lang="en-US" dirty="0" smtClean="0">
                <a:effectLst/>
              </a:rPr>
              <a:t/>
            </a:r>
            <a:br>
              <a:rPr lang="en-US" dirty="0" smtClean="0">
                <a:effectLst/>
              </a:rPr>
            </a:br>
            <a:r>
              <a:rPr lang="en-US" b="0" dirty="0" smtClean="0">
                <a:effectLst/>
              </a:rPr>
              <a:t>Chronic Pain in the Context of “Permanent” (</a:t>
            </a:r>
            <a:r>
              <a:rPr lang="en-US" b="0" dirty="0" err="1" smtClean="0">
                <a:effectLst/>
              </a:rPr>
              <a:t>Cnt’d</a:t>
            </a:r>
            <a:r>
              <a:rPr lang="en-US" b="0" dirty="0" smtClean="0">
                <a:effectLst/>
              </a:rPr>
              <a:t>)</a:t>
            </a:r>
            <a:r>
              <a:rPr lang="en-US" dirty="0" smtClean="0">
                <a:effectLst/>
              </a:rPr>
              <a:t/>
            </a:r>
            <a:br>
              <a:rPr lang="en-US" dirty="0" smtClean="0">
                <a:effectLst/>
              </a:rPr>
            </a:br>
            <a:endParaRPr lang="en-US" dirty="0">
              <a:effectLst/>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0-#ppt_w/2"/>
                                          </p:val>
                                        </p:tav>
                                        <p:tav tm="100000">
                                          <p:val>
                                            <p:strVal val="#ppt_x"/>
                                          </p:val>
                                        </p:tav>
                                      </p:tavLst>
                                    </p:anim>
                                    <p:anim calcmode="lin" valueType="num">
                                      <p:cBhvr additive="base">
                                        <p:cTn id="8" dur="500" fill="hold"/>
                                        <p:tgtEl>
                                          <p:spTgt spid="6"/>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 presetClass="entr" presetSubtype="8" fill="hold" nodeType="afterEffect">
                                  <p:stCondLst>
                                    <p:cond delay="0"/>
                                  </p:stCondLst>
                                  <p:childTnLst>
                                    <p:set>
                                      <p:cBhvr>
                                        <p:cTn id="11" dur="1" fill="hold">
                                          <p:stCondLst>
                                            <p:cond delay="0"/>
                                          </p:stCondLst>
                                        </p:cTn>
                                        <p:tgtEl>
                                          <p:spTgt spid="2">
                                            <p:txEl>
                                              <p:pRg st="0" end="0"/>
                                            </p:txEl>
                                          </p:spTgt>
                                        </p:tgtEl>
                                        <p:attrNameLst>
                                          <p:attrName>style.visibility</p:attrName>
                                        </p:attrNameLst>
                                      </p:cBhvr>
                                      <p:to>
                                        <p:strVal val="visible"/>
                                      </p:to>
                                    </p:set>
                                    <p:anim calcmode="lin" valueType="num">
                                      <p:cBhvr additive="base">
                                        <p:cTn id="12" dur="500" fill="hold"/>
                                        <p:tgtEl>
                                          <p:spTgt spid="2">
                                            <p:txEl>
                                              <p:pRg st="0" end="0"/>
                                            </p:txEl>
                                          </p:spTgt>
                                        </p:tgtEl>
                                        <p:attrNameLst>
                                          <p:attrName>ppt_x</p:attrName>
                                        </p:attrNameLst>
                                      </p:cBhvr>
                                      <p:tavLst>
                                        <p:tav tm="0">
                                          <p:val>
                                            <p:strVal val="0-#ppt_w/2"/>
                                          </p:val>
                                        </p:tav>
                                        <p:tav tm="100000">
                                          <p:val>
                                            <p:strVal val="#ppt_x"/>
                                          </p:val>
                                        </p:tav>
                                      </p:tavLst>
                                    </p:anim>
                                    <p:anim calcmode="lin" valueType="num">
                                      <p:cBhvr additive="base">
                                        <p:cTn id="13" dur="500" fill="hold"/>
                                        <p:tgtEl>
                                          <p:spTgt spid="2">
                                            <p:txEl>
                                              <p:pRg st="0" end="0"/>
                                            </p:txEl>
                                          </p:spTgt>
                                        </p:tgtEl>
                                        <p:attrNameLst>
                                          <p:attrName>ppt_y</p:attrName>
                                        </p:attrNameLst>
                                      </p:cBhvr>
                                      <p:tavLst>
                                        <p:tav tm="0">
                                          <p:val>
                                            <p:strVal val="#ppt_y"/>
                                          </p:val>
                                        </p:tav>
                                        <p:tav tm="100000">
                                          <p:val>
                                            <p:strVal val="#ppt_y"/>
                                          </p:val>
                                        </p:tav>
                                      </p:tavLst>
                                    </p:anim>
                                  </p:childTnLst>
                                </p:cTn>
                              </p:par>
                            </p:childTnLst>
                          </p:cTn>
                        </p:par>
                        <p:par>
                          <p:cTn id="14" fill="hold">
                            <p:stCondLst>
                              <p:cond delay="1000"/>
                            </p:stCondLst>
                            <p:childTnLst>
                              <p:par>
                                <p:cTn id="15" presetID="2" presetClass="entr" presetSubtype="8" fill="hold" nodeType="after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 calcmode="lin" valueType="num">
                                      <p:cBhvr additive="base">
                                        <p:cTn id="17" dur="500" fill="hold"/>
                                        <p:tgtEl>
                                          <p:spTgt spid="2">
                                            <p:txEl>
                                              <p:pRg st="2" end="2"/>
                                            </p:txEl>
                                          </p:spTgt>
                                        </p:tgtEl>
                                        <p:attrNameLst>
                                          <p:attrName>ppt_x</p:attrName>
                                        </p:attrNameLst>
                                      </p:cBhvr>
                                      <p:tavLst>
                                        <p:tav tm="0">
                                          <p:val>
                                            <p:strVal val="0-#ppt_w/2"/>
                                          </p:val>
                                        </p:tav>
                                        <p:tav tm="100000">
                                          <p:val>
                                            <p:strVal val="#ppt_x"/>
                                          </p:val>
                                        </p:tav>
                                      </p:tavLst>
                                    </p:anim>
                                    <p:anim calcmode="lin" valueType="num">
                                      <p:cBhvr additive="base">
                                        <p:cTn id="18" dur="500" fill="hold"/>
                                        <p:tgtEl>
                                          <p:spTgt spid="2">
                                            <p:txEl>
                                              <p:pRg st="2" end="2"/>
                                            </p:txEl>
                                          </p:spTgt>
                                        </p:tgtEl>
                                        <p:attrNameLst>
                                          <p:attrName>ppt_y</p:attrName>
                                        </p:attrNameLst>
                                      </p:cBhvr>
                                      <p:tavLst>
                                        <p:tav tm="0">
                                          <p:val>
                                            <p:strVal val="#ppt_y"/>
                                          </p:val>
                                        </p:tav>
                                        <p:tav tm="100000">
                                          <p:val>
                                            <p:strVal val="#ppt_y"/>
                                          </p:val>
                                        </p:tav>
                                      </p:tavLst>
                                    </p:anim>
                                  </p:childTnLst>
                                </p:cTn>
                              </p:par>
                            </p:childTnLst>
                          </p:cTn>
                        </p:par>
                        <p:par>
                          <p:cTn id="19" fill="hold">
                            <p:stCondLst>
                              <p:cond delay="1500"/>
                            </p:stCondLst>
                            <p:childTnLst>
                              <p:par>
                                <p:cTn id="20" presetID="2" presetClass="entr" presetSubtype="8" fill="hold" nodeType="afterEffect">
                                  <p:stCondLst>
                                    <p:cond delay="0"/>
                                  </p:stCondLst>
                                  <p:childTnLst>
                                    <p:set>
                                      <p:cBhvr>
                                        <p:cTn id="21" dur="1" fill="hold">
                                          <p:stCondLst>
                                            <p:cond delay="0"/>
                                          </p:stCondLst>
                                        </p:cTn>
                                        <p:tgtEl>
                                          <p:spTgt spid="2">
                                            <p:txEl>
                                              <p:pRg st="4" end="4"/>
                                            </p:txEl>
                                          </p:spTgt>
                                        </p:tgtEl>
                                        <p:attrNameLst>
                                          <p:attrName>style.visibility</p:attrName>
                                        </p:attrNameLst>
                                      </p:cBhvr>
                                      <p:to>
                                        <p:strVal val="visible"/>
                                      </p:to>
                                    </p:set>
                                    <p:anim calcmode="lin" valueType="num">
                                      <p:cBhvr additive="base">
                                        <p:cTn id="22" dur="500" fill="hold"/>
                                        <p:tgtEl>
                                          <p:spTgt spid="2">
                                            <p:txEl>
                                              <p:pRg st="4" end="4"/>
                                            </p:txEl>
                                          </p:spTgt>
                                        </p:tgtEl>
                                        <p:attrNameLst>
                                          <p:attrName>ppt_x</p:attrName>
                                        </p:attrNameLst>
                                      </p:cBhvr>
                                      <p:tavLst>
                                        <p:tav tm="0">
                                          <p:val>
                                            <p:strVal val="0-#ppt_w/2"/>
                                          </p:val>
                                        </p:tav>
                                        <p:tav tm="100000">
                                          <p:val>
                                            <p:strVal val="#ppt_x"/>
                                          </p:val>
                                        </p:tav>
                                      </p:tavLst>
                                    </p:anim>
                                    <p:anim calcmode="lin" valueType="num">
                                      <p:cBhvr additive="base">
                                        <p:cTn id="23" dur="500" fill="hold"/>
                                        <p:tgtEl>
                                          <p:spTgt spid="2">
                                            <p:txEl>
                                              <p:pRg st="4" end="4"/>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676400" y="1981200"/>
            <a:ext cx="7010400" cy="4026091"/>
          </a:xfrm>
        </p:spPr>
        <p:txBody>
          <a:bodyPr/>
          <a:lstStyle/>
          <a:p>
            <a:pPr lvl="0"/>
            <a:r>
              <a:rPr lang="en-US" dirty="0" smtClean="0"/>
              <a:t>Where there were soft tissue injuries, pre-existing degenerative changes and injuries that were largely unconfirmed by objective findings, permanent injuries were found to exist. </a:t>
            </a:r>
          </a:p>
          <a:p>
            <a:endParaRPr lang="en-US" dirty="0"/>
          </a:p>
        </p:txBody>
      </p:sp>
      <p:pic>
        <p:nvPicPr>
          <p:cNvPr id="4" name="Picture 3" descr="dn[1] (3).jpg"/>
          <p:cNvPicPr>
            <a:picLocks noChangeAspect="1"/>
          </p:cNvPicPr>
          <p:nvPr/>
        </p:nvPicPr>
        <p:blipFill>
          <a:blip r:embed="rId2" cstate="print"/>
          <a:srcRect/>
          <a:stretch>
            <a:fillRect/>
          </a:stretch>
        </p:blipFill>
        <p:spPr bwMode="auto">
          <a:xfrm>
            <a:off x="152400" y="152400"/>
            <a:ext cx="2057400" cy="1776413"/>
          </a:xfrm>
          <a:prstGeom prst="rect">
            <a:avLst/>
          </a:prstGeom>
          <a:noFill/>
          <a:ln w="9525">
            <a:noFill/>
            <a:miter lim="800000"/>
            <a:headEnd/>
            <a:tailEnd/>
          </a:ln>
        </p:spPr>
      </p:pic>
      <p:sp>
        <p:nvSpPr>
          <p:cNvPr id="5" name="Slide Number Placeholder 4"/>
          <p:cNvSpPr>
            <a:spLocks noGrp="1"/>
          </p:cNvSpPr>
          <p:nvPr>
            <p:ph type="sldNum" sz="quarter" idx="12"/>
          </p:nvPr>
        </p:nvSpPr>
        <p:spPr/>
        <p:txBody>
          <a:bodyPr/>
          <a:lstStyle/>
          <a:p>
            <a:fld id="{5136DE92-3AFC-4FCD-B6DC-75E6AAEE33FD}" type="slidenum">
              <a:rPr lang="en-US" smtClean="0"/>
              <a:pPr/>
              <a:t>22</a:t>
            </a:fld>
            <a:endParaRPr lang="en-US"/>
          </a:p>
        </p:txBody>
      </p:sp>
      <p:sp>
        <p:nvSpPr>
          <p:cNvPr id="6" name="Title 2"/>
          <p:cNvSpPr>
            <a:spLocks noGrp="1"/>
          </p:cNvSpPr>
          <p:nvPr>
            <p:ph type="title"/>
          </p:nvPr>
        </p:nvSpPr>
        <p:spPr>
          <a:xfrm>
            <a:off x="2362200" y="274638"/>
            <a:ext cx="6324600" cy="1554162"/>
          </a:xfrm>
        </p:spPr>
        <p:txBody>
          <a:bodyPr>
            <a:normAutofit fontScale="90000"/>
          </a:bodyPr>
          <a:lstStyle/>
          <a:p>
            <a:r>
              <a:rPr lang="en-US" dirty="0" smtClean="0">
                <a:effectLst/>
              </a:rPr>
              <a:t/>
            </a:r>
            <a:br>
              <a:rPr lang="en-US" dirty="0" smtClean="0">
                <a:effectLst/>
              </a:rPr>
            </a:br>
            <a:r>
              <a:rPr lang="en-US" b="0" dirty="0" smtClean="0">
                <a:effectLst/>
              </a:rPr>
              <a:t>Chronic Pain in the Context of “Permanent” (</a:t>
            </a:r>
            <a:r>
              <a:rPr lang="en-US" b="0" dirty="0" err="1" smtClean="0">
                <a:effectLst/>
              </a:rPr>
              <a:t>Cnt’d</a:t>
            </a:r>
            <a:r>
              <a:rPr lang="en-US" b="0" dirty="0" smtClean="0">
                <a:effectLst/>
              </a:rPr>
              <a:t>)</a:t>
            </a:r>
            <a:r>
              <a:rPr lang="en-US" dirty="0" smtClean="0">
                <a:effectLst/>
              </a:rPr>
              <a:t/>
            </a:r>
            <a:br>
              <a:rPr lang="en-US" dirty="0" smtClean="0">
                <a:effectLst/>
              </a:rPr>
            </a:br>
            <a:endParaRPr lang="en-US" dirty="0">
              <a:effectLst/>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0-#ppt_w/2"/>
                                          </p:val>
                                        </p:tav>
                                        <p:tav tm="100000">
                                          <p:val>
                                            <p:strVal val="#ppt_x"/>
                                          </p:val>
                                        </p:tav>
                                      </p:tavLst>
                                    </p:anim>
                                    <p:anim calcmode="lin" valueType="num">
                                      <p:cBhvr additive="base">
                                        <p:cTn id="8" dur="500" fill="hold"/>
                                        <p:tgtEl>
                                          <p:spTgt spid="6"/>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 presetClass="entr" presetSubtype="8" fill="hold" grpId="0" nodeType="afterEffect">
                                  <p:stCondLst>
                                    <p:cond delay="0"/>
                                  </p:stCondLst>
                                  <p:childTnLst>
                                    <p:set>
                                      <p:cBhvr>
                                        <p:cTn id="11" dur="1" fill="hold">
                                          <p:stCondLst>
                                            <p:cond delay="0"/>
                                          </p:stCondLst>
                                        </p:cTn>
                                        <p:tgtEl>
                                          <p:spTgt spid="2">
                                            <p:txEl>
                                              <p:pRg st="0" end="0"/>
                                            </p:txEl>
                                          </p:spTgt>
                                        </p:tgtEl>
                                        <p:attrNameLst>
                                          <p:attrName>style.visibility</p:attrName>
                                        </p:attrNameLst>
                                      </p:cBhvr>
                                      <p:to>
                                        <p:strVal val="visible"/>
                                      </p:to>
                                    </p:set>
                                    <p:anim calcmode="lin" valueType="num">
                                      <p:cBhvr additive="base">
                                        <p:cTn id="12" dur="500" fill="hold"/>
                                        <p:tgtEl>
                                          <p:spTgt spid="2">
                                            <p:txEl>
                                              <p:pRg st="0" end="0"/>
                                            </p:txEl>
                                          </p:spTgt>
                                        </p:tgtEl>
                                        <p:attrNameLst>
                                          <p:attrName>ppt_x</p:attrName>
                                        </p:attrNameLst>
                                      </p:cBhvr>
                                      <p:tavLst>
                                        <p:tav tm="0">
                                          <p:val>
                                            <p:strVal val="0-#ppt_w/2"/>
                                          </p:val>
                                        </p:tav>
                                        <p:tav tm="100000">
                                          <p:val>
                                            <p:strVal val="#ppt_x"/>
                                          </p:val>
                                        </p:tav>
                                      </p:tavLst>
                                    </p:anim>
                                    <p:anim calcmode="lin" valueType="num">
                                      <p:cBhvr additive="base">
                                        <p:cTn id="13" dur="500" fill="hold"/>
                                        <p:tgtEl>
                                          <p:spTgt spid="2">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6"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676400" y="1981200"/>
            <a:ext cx="7010400" cy="4026091"/>
          </a:xfrm>
        </p:spPr>
        <p:txBody>
          <a:bodyPr/>
          <a:lstStyle/>
          <a:p>
            <a:r>
              <a:rPr lang="en-US" dirty="0" smtClean="0"/>
              <a:t>Held: Some injuries can be diagnosed objectively, some can be diagnosed only upon the basis of the patient’s subjective complaints and others are diagnosed on the basis of both objective observations and the patient’s subjective complaints.</a:t>
            </a:r>
            <a:endParaRPr lang="en-US" dirty="0"/>
          </a:p>
        </p:txBody>
      </p:sp>
      <p:pic>
        <p:nvPicPr>
          <p:cNvPr id="4" name="Picture 3" descr="dn[1] (3).jpg"/>
          <p:cNvPicPr>
            <a:picLocks noChangeAspect="1"/>
          </p:cNvPicPr>
          <p:nvPr/>
        </p:nvPicPr>
        <p:blipFill>
          <a:blip r:embed="rId2" cstate="print"/>
          <a:srcRect/>
          <a:stretch>
            <a:fillRect/>
          </a:stretch>
        </p:blipFill>
        <p:spPr bwMode="auto">
          <a:xfrm>
            <a:off x="152400" y="152400"/>
            <a:ext cx="2057400" cy="1776413"/>
          </a:xfrm>
          <a:prstGeom prst="rect">
            <a:avLst/>
          </a:prstGeom>
          <a:noFill/>
          <a:ln w="9525">
            <a:noFill/>
            <a:miter lim="800000"/>
            <a:headEnd/>
            <a:tailEnd/>
          </a:ln>
        </p:spPr>
      </p:pic>
      <p:sp>
        <p:nvSpPr>
          <p:cNvPr id="5" name="Slide Number Placeholder 4"/>
          <p:cNvSpPr>
            <a:spLocks noGrp="1"/>
          </p:cNvSpPr>
          <p:nvPr>
            <p:ph type="sldNum" sz="quarter" idx="12"/>
          </p:nvPr>
        </p:nvSpPr>
        <p:spPr/>
        <p:txBody>
          <a:bodyPr/>
          <a:lstStyle/>
          <a:p>
            <a:fld id="{5136DE92-3AFC-4FCD-B6DC-75E6AAEE33FD}" type="slidenum">
              <a:rPr lang="en-US" smtClean="0"/>
              <a:pPr/>
              <a:t>23</a:t>
            </a:fld>
            <a:endParaRPr lang="en-US"/>
          </a:p>
        </p:txBody>
      </p:sp>
      <p:sp>
        <p:nvSpPr>
          <p:cNvPr id="6" name="Title 2"/>
          <p:cNvSpPr>
            <a:spLocks noGrp="1"/>
          </p:cNvSpPr>
          <p:nvPr>
            <p:ph type="title"/>
          </p:nvPr>
        </p:nvSpPr>
        <p:spPr>
          <a:xfrm>
            <a:off x="2362200" y="274638"/>
            <a:ext cx="6324600" cy="1554162"/>
          </a:xfrm>
        </p:spPr>
        <p:txBody>
          <a:bodyPr>
            <a:normAutofit fontScale="90000"/>
          </a:bodyPr>
          <a:lstStyle/>
          <a:p>
            <a:r>
              <a:rPr lang="en-US" dirty="0" smtClean="0">
                <a:effectLst/>
              </a:rPr>
              <a:t/>
            </a:r>
            <a:br>
              <a:rPr lang="en-US" dirty="0" smtClean="0">
                <a:effectLst/>
              </a:rPr>
            </a:br>
            <a:r>
              <a:rPr lang="en-US" b="0" dirty="0" smtClean="0">
                <a:effectLst/>
              </a:rPr>
              <a:t>Chronic Pain in the Context of “Permanent” (</a:t>
            </a:r>
            <a:r>
              <a:rPr lang="en-US" b="0" dirty="0" err="1" smtClean="0">
                <a:effectLst/>
              </a:rPr>
              <a:t>Cnt’d</a:t>
            </a:r>
            <a:r>
              <a:rPr lang="en-US" b="0" dirty="0" smtClean="0">
                <a:effectLst/>
              </a:rPr>
              <a:t>)</a:t>
            </a:r>
            <a:r>
              <a:rPr lang="en-US" dirty="0" smtClean="0">
                <a:effectLst/>
              </a:rPr>
              <a:t/>
            </a:r>
            <a:br>
              <a:rPr lang="en-US" dirty="0" smtClean="0">
                <a:effectLst/>
              </a:rPr>
            </a:br>
            <a:endParaRPr lang="en-US" dirty="0">
              <a:effectLst/>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0-#ppt_w/2"/>
                                          </p:val>
                                        </p:tav>
                                        <p:tav tm="100000">
                                          <p:val>
                                            <p:strVal val="#ppt_x"/>
                                          </p:val>
                                        </p:tav>
                                      </p:tavLst>
                                    </p:anim>
                                    <p:anim calcmode="lin" valueType="num">
                                      <p:cBhvr additive="base">
                                        <p:cTn id="8" dur="500" fill="hold"/>
                                        <p:tgtEl>
                                          <p:spTgt spid="6"/>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 presetClass="entr" presetSubtype="8" fill="hold" grpId="0" nodeType="afterEffect">
                                  <p:stCondLst>
                                    <p:cond delay="0"/>
                                  </p:stCondLst>
                                  <p:childTnLst>
                                    <p:set>
                                      <p:cBhvr>
                                        <p:cTn id="11" dur="1" fill="hold">
                                          <p:stCondLst>
                                            <p:cond delay="0"/>
                                          </p:stCondLst>
                                        </p:cTn>
                                        <p:tgtEl>
                                          <p:spTgt spid="2">
                                            <p:txEl>
                                              <p:pRg st="0" end="0"/>
                                            </p:txEl>
                                          </p:spTgt>
                                        </p:tgtEl>
                                        <p:attrNameLst>
                                          <p:attrName>style.visibility</p:attrName>
                                        </p:attrNameLst>
                                      </p:cBhvr>
                                      <p:to>
                                        <p:strVal val="visible"/>
                                      </p:to>
                                    </p:set>
                                    <p:anim calcmode="lin" valueType="num">
                                      <p:cBhvr additive="base">
                                        <p:cTn id="12" dur="500" fill="hold"/>
                                        <p:tgtEl>
                                          <p:spTgt spid="2">
                                            <p:txEl>
                                              <p:pRg st="0" end="0"/>
                                            </p:txEl>
                                          </p:spTgt>
                                        </p:tgtEl>
                                        <p:attrNameLst>
                                          <p:attrName>ppt_x</p:attrName>
                                        </p:attrNameLst>
                                      </p:cBhvr>
                                      <p:tavLst>
                                        <p:tav tm="0">
                                          <p:val>
                                            <p:strVal val="0-#ppt_w/2"/>
                                          </p:val>
                                        </p:tav>
                                        <p:tav tm="100000">
                                          <p:val>
                                            <p:strVal val="#ppt_x"/>
                                          </p:val>
                                        </p:tav>
                                      </p:tavLst>
                                    </p:anim>
                                    <p:anim calcmode="lin" valueType="num">
                                      <p:cBhvr additive="base">
                                        <p:cTn id="13" dur="500" fill="hold"/>
                                        <p:tgtEl>
                                          <p:spTgt spid="2">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6"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676400" y="1981200"/>
            <a:ext cx="7010400" cy="4026091"/>
          </a:xfrm>
        </p:spPr>
        <p:txBody>
          <a:bodyPr/>
          <a:lstStyle/>
          <a:p>
            <a:r>
              <a:rPr lang="en-US" sz="2600" i="1" dirty="0" smtClean="0"/>
              <a:t>Meyer v. Bright</a:t>
            </a:r>
            <a:r>
              <a:rPr lang="en-US" sz="2600" dirty="0" smtClean="0"/>
              <a:t> (1993), 15 O.R. (3d) 129; [1993] O.J. No. 2446 at </a:t>
            </a:r>
            <a:r>
              <a:rPr lang="en-US" sz="2600" dirty="0" err="1" smtClean="0"/>
              <a:t>para</a:t>
            </a:r>
            <a:r>
              <a:rPr lang="en-US" sz="2600" dirty="0" smtClean="0"/>
              <a:t> 17 (C.A.). </a:t>
            </a:r>
          </a:p>
          <a:p>
            <a:pPr>
              <a:buNone/>
            </a:pPr>
            <a:endParaRPr lang="en-US" sz="2600" dirty="0" smtClean="0"/>
          </a:p>
          <a:p>
            <a:r>
              <a:rPr lang="en-US" sz="2600" i="1" dirty="0" err="1" smtClean="0"/>
              <a:t>Beader</a:t>
            </a:r>
            <a:r>
              <a:rPr lang="en-US" sz="2600" i="1" dirty="0" smtClean="0"/>
              <a:t> v. Evans, </a:t>
            </a:r>
            <a:r>
              <a:rPr lang="en-US" sz="2600" dirty="0" smtClean="0"/>
              <a:t>[2012] O.J. No. 5115 at </a:t>
            </a:r>
            <a:r>
              <a:rPr lang="en-US" sz="2600" dirty="0" err="1" smtClean="0"/>
              <a:t>para</a:t>
            </a:r>
            <a:r>
              <a:rPr lang="en-US" sz="2600" dirty="0" smtClean="0"/>
              <a:t>. 172 (S.C.J.).</a:t>
            </a:r>
          </a:p>
          <a:p>
            <a:endParaRPr lang="en-US" dirty="0"/>
          </a:p>
        </p:txBody>
      </p:sp>
      <p:pic>
        <p:nvPicPr>
          <p:cNvPr id="4" name="Picture 3" descr="dn[1] (3).jpg"/>
          <p:cNvPicPr>
            <a:picLocks noChangeAspect="1"/>
          </p:cNvPicPr>
          <p:nvPr/>
        </p:nvPicPr>
        <p:blipFill>
          <a:blip r:embed="rId2" cstate="print"/>
          <a:srcRect/>
          <a:stretch>
            <a:fillRect/>
          </a:stretch>
        </p:blipFill>
        <p:spPr bwMode="auto">
          <a:xfrm>
            <a:off x="152400" y="152400"/>
            <a:ext cx="2057400" cy="1776413"/>
          </a:xfrm>
          <a:prstGeom prst="rect">
            <a:avLst/>
          </a:prstGeom>
          <a:noFill/>
          <a:ln w="9525">
            <a:noFill/>
            <a:miter lim="800000"/>
            <a:headEnd/>
            <a:tailEnd/>
          </a:ln>
        </p:spPr>
      </p:pic>
      <p:sp>
        <p:nvSpPr>
          <p:cNvPr id="5" name="Slide Number Placeholder 4"/>
          <p:cNvSpPr>
            <a:spLocks noGrp="1"/>
          </p:cNvSpPr>
          <p:nvPr>
            <p:ph type="sldNum" sz="quarter" idx="12"/>
          </p:nvPr>
        </p:nvSpPr>
        <p:spPr/>
        <p:txBody>
          <a:bodyPr/>
          <a:lstStyle/>
          <a:p>
            <a:fld id="{5136DE92-3AFC-4FCD-B6DC-75E6AAEE33FD}" type="slidenum">
              <a:rPr lang="en-US" smtClean="0"/>
              <a:pPr/>
              <a:t>24</a:t>
            </a:fld>
            <a:endParaRPr lang="en-US"/>
          </a:p>
        </p:txBody>
      </p:sp>
      <p:sp>
        <p:nvSpPr>
          <p:cNvPr id="6" name="Title 2"/>
          <p:cNvSpPr>
            <a:spLocks noGrp="1"/>
          </p:cNvSpPr>
          <p:nvPr>
            <p:ph type="title"/>
          </p:nvPr>
        </p:nvSpPr>
        <p:spPr>
          <a:xfrm>
            <a:off x="2362200" y="274638"/>
            <a:ext cx="6324600" cy="1554162"/>
          </a:xfrm>
        </p:spPr>
        <p:txBody>
          <a:bodyPr>
            <a:normAutofit fontScale="90000"/>
          </a:bodyPr>
          <a:lstStyle/>
          <a:p>
            <a:r>
              <a:rPr lang="en-US" dirty="0" smtClean="0">
                <a:effectLst/>
              </a:rPr>
              <a:t/>
            </a:r>
            <a:br>
              <a:rPr lang="en-US" dirty="0" smtClean="0">
                <a:effectLst/>
              </a:rPr>
            </a:br>
            <a:r>
              <a:rPr lang="en-US" b="0" dirty="0" smtClean="0">
                <a:effectLst/>
              </a:rPr>
              <a:t>Chronic Pain in the Context of “Permanent” (</a:t>
            </a:r>
            <a:r>
              <a:rPr lang="en-US" b="0" dirty="0" err="1" smtClean="0">
                <a:effectLst/>
              </a:rPr>
              <a:t>Cnt’d</a:t>
            </a:r>
            <a:r>
              <a:rPr lang="en-US" b="0" dirty="0" smtClean="0">
                <a:effectLst/>
              </a:rPr>
              <a:t>)</a:t>
            </a:r>
            <a:r>
              <a:rPr lang="en-US" dirty="0" smtClean="0">
                <a:effectLst/>
              </a:rPr>
              <a:t/>
            </a:r>
            <a:br>
              <a:rPr lang="en-US" dirty="0" smtClean="0">
                <a:effectLst/>
              </a:rPr>
            </a:br>
            <a:endParaRPr lang="en-US" dirty="0">
              <a:effectLst/>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0-#ppt_w/2"/>
                                          </p:val>
                                        </p:tav>
                                        <p:tav tm="100000">
                                          <p:val>
                                            <p:strVal val="#ppt_x"/>
                                          </p:val>
                                        </p:tav>
                                      </p:tavLst>
                                    </p:anim>
                                    <p:anim calcmode="lin" valueType="num">
                                      <p:cBhvr additive="base">
                                        <p:cTn id="8" dur="500" fill="hold"/>
                                        <p:tgtEl>
                                          <p:spTgt spid="6"/>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 presetClass="entr" presetSubtype="8" fill="hold" nodeType="afterEffect">
                                  <p:stCondLst>
                                    <p:cond delay="0"/>
                                  </p:stCondLst>
                                  <p:childTnLst>
                                    <p:set>
                                      <p:cBhvr>
                                        <p:cTn id="11" dur="1" fill="hold">
                                          <p:stCondLst>
                                            <p:cond delay="0"/>
                                          </p:stCondLst>
                                        </p:cTn>
                                        <p:tgtEl>
                                          <p:spTgt spid="2">
                                            <p:txEl>
                                              <p:pRg st="0" end="0"/>
                                            </p:txEl>
                                          </p:spTgt>
                                        </p:tgtEl>
                                        <p:attrNameLst>
                                          <p:attrName>style.visibility</p:attrName>
                                        </p:attrNameLst>
                                      </p:cBhvr>
                                      <p:to>
                                        <p:strVal val="visible"/>
                                      </p:to>
                                    </p:set>
                                    <p:anim calcmode="lin" valueType="num">
                                      <p:cBhvr additive="base">
                                        <p:cTn id="12" dur="500" fill="hold"/>
                                        <p:tgtEl>
                                          <p:spTgt spid="2">
                                            <p:txEl>
                                              <p:pRg st="0" end="0"/>
                                            </p:txEl>
                                          </p:spTgt>
                                        </p:tgtEl>
                                        <p:attrNameLst>
                                          <p:attrName>ppt_x</p:attrName>
                                        </p:attrNameLst>
                                      </p:cBhvr>
                                      <p:tavLst>
                                        <p:tav tm="0">
                                          <p:val>
                                            <p:strVal val="0-#ppt_w/2"/>
                                          </p:val>
                                        </p:tav>
                                        <p:tav tm="100000">
                                          <p:val>
                                            <p:strVal val="#ppt_x"/>
                                          </p:val>
                                        </p:tav>
                                      </p:tavLst>
                                    </p:anim>
                                    <p:anim calcmode="lin" valueType="num">
                                      <p:cBhvr additive="base">
                                        <p:cTn id="13" dur="500" fill="hold"/>
                                        <p:tgtEl>
                                          <p:spTgt spid="2">
                                            <p:txEl>
                                              <p:pRg st="0" end="0"/>
                                            </p:txEl>
                                          </p:spTgt>
                                        </p:tgtEl>
                                        <p:attrNameLst>
                                          <p:attrName>ppt_y</p:attrName>
                                        </p:attrNameLst>
                                      </p:cBhvr>
                                      <p:tavLst>
                                        <p:tav tm="0">
                                          <p:val>
                                            <p:strVal val="#ppt_y"/>
                                          </p:val>
                                        </p:tav>
                                        <p:tav tm="100000">
                                          <p:val>
                                            <p:strVal val="#ppt_y"/>
                                          </p:val>
                                        </p:tav>
                                      </p:tavLst>
                                    </p:anim>
                                  </p:childTnLst>
                                </p:cTn>
                              </p:par>
                            </p:childTnLst>
                          </p:cTn>
                        </p:par>
                        <p:par>
                          <p:cTn id="14" fill="hold">
                            <p:stCondLst>
                              <p:cond delay="1000"/>
                            </p:stCondLst>
                            <p:childTnLst>
                              <p:par>
                                <p:cTn id="15" presetID="2" presetClass="entr" presetSubtype="8" fill="hold" nodeType="after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 calcmode="lin" valueType="num">
                                      <p:cBhvr additive="base">
                                        <p:cTn id="17" dur="500" fill="hold"/>
                                        <p:tgtEl>
                                          <p:spTgt spid="2">
                                            <p:txEl>
                                              <p:pRg st="2" end="2"/>
                                            </p:txEl>
                                          </p:spTgt>
                                        </p:tgtEl>
                                        <p:attrNameLst>
                                          <p:attrName>ppt_x</p:attrName>
                                        </p:attrNameLst>
                                      </p:cBhvr>
                                      <p:tavLst>
                                        <p:tav tm="0">
                                          <p:val>
                                            <p:strVal val="0-#ppt_w/2"/>
                                          </p:val>
                                        </p:tav>
                                        <p:tav tm="100000">
                                          <p:val>
                                            <p:strVal val="#ppt_x"/>
                                          </p:val>
                                        </p:tav>
                                      </p:tavLst>
                                    </p:anim>
                                    <p:anim calcmode="lin" valueType="num">
                                      <p:cBhvr additive="base">
                                        <p:cTn id="18" dur="500" fill="hold"/>
                                        <p:tgtEl>
                                          <p:spTgt spid="2">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676400" y="1981200"/>
            <a:ext cx="7467600" cy="4419600"/>
          </a:xfrm>
        </p:spPr>
        <p:txBody>
          <a:bodyPr>
            <a:noAutofit/>
          </a:bodyPr>
          <a:lstStyle/>
          <a:p>
            <a:pPr lvl="0"/>
            <a:r>
              <a:rPr lang="en-US" sz="2400" dirty="0" smtClean="0"/>
              <a:t>A permanent impairment of a physical function that had commenced with the accident (four years prior to trial) was found to be “permanent”.</a:t>
            </a:r>
          </a:p>
          <a:p>
            <a:pPr lvl="0">
              <a:buNone/>
            </a:pPr>
            <a:endParaRPr lang="en-US" sz="1200" dirty="0" smtClean="0"/>
          </a:p>
          <a:p>
            <a:pPr lvl="0"/>
            <a:r>
              <a:rPr lang="en-US" sz="2400" dirty="0" smtClean="0"/>
              <a:t>No suggestion in the evidence that the restriction to the use of the Plaintiff’s legs to walk, to crouch, to get up and sit down would ever improve.</a:t>
            </a:r>
          </a:p>
          <a:p>
            <a:pPr lvl="0">
              <a:buNone/>
            </a:pPr>
            <a:endParaRPr lang="en-US" sz="1200" dirty="0" smtClean="0"/>
          </a:p>
          <a:p>
            <a:r>
              <a:rPr lang="en-US" sz="2400" i="1" dirty="0" smtClean="0"/>
              <a:t>Knudsen et al. </a:t>
            </a:r>
            <a:r>
              <a:rPr lang="en-US" sz="2400" dirty="0" smtClean="0"/>
              <a:t>v</a:t>
            </a:r>
            <a:r>
              <a:rPr lang="en-US" sz="2400" i="1" dirty="0" smtClean="0"/>
              <a:t>. </a:t>
            </a:r>
            <a:r>
              <a:rPr lang="en-US" sz="2400" i="1" dirty="0" err="1" smtClean="0"/>
              <a:t>Tyckyj</a:t>
            </a:r>
            <a:r>
              <a:rPr lang="en-US" sz="2400" dirty="0" smtClean="0"/>
              <a:t> (1995), 21 O.R. (3d) 44 (Gen. Div.) at par 8</a:t>
            </a:r>
            <a:endParaRPr lang="en-US" sz="2400" dirty="0"/>
          </a:p>
        </p:txBody>
      </p:sp>
      <p:pic>
        <p:nvPicPr>
          <p:cNvPr id="4" name="Picture 3" descr="dn[1] (3).jpg"/>
          <p:cNvPicPr>
            <a:picLocks noChangeAspect="1"/>
          </p:cNvPicPr>
          <p:nvPr/>
        </p:nvPicPr>
        <p:blipFill>
          <a:blip r:embed="rId2" cstate="print"/>
          <a:srcRect/>
          <a:stretch>
            <a:fillRect/>
          </a:stretch>
        </p:blipFill>
        <p:spPr bwMode="auto">
          <a:xfrm>
            <a:off x="152400" y="152400"/>
            <a:ext cx="2057400" cy="1776413"/>
          </a:xfrm>
          <a:prstGeom prst="rect">
            <a:avLst/>
          </a:prstGeom>
          <a:noFill/>
          <a:ln w="9525">
            <a:noFill/>
            <a:miter lim="800000"/>
            <a:headEnd/>
            <a:tailEnd/>
          </a:ln>
        </p:spPr>
      </p:pic>
      <p:sp>
        <p:nvSpPr>
          <p:cNvPr id="5" name="Slide Number Placeholder 4"/>
          <p:cNvSpPr>
            <a:spLocks noGrp="1"/>
          </p:cNvSpPr>
          <p:nvPr>
            <p:ph type="sldNum" sz="quarter" idx="12"/>
          </p:nvPr>
        </p:nvSpPr>
        <p:spPr/>
        <p:txBody>
          <a:bodyPr/>
          <a:lstStyle/>
          <a:p>
            <a:fld id="{5136DE92-3AFC-4FCD-B6DC-75E6AAEE33FD}" type="slidenum">
              <a:rPr lang="en-US" smtClean="0"/>
              <a:pPr/>
              <a:t>25</a:t>
            </a:fld>
            <a:endParaRPr lang="en-US"/>
          </a:p>
        </p:txBody>
      </p:sp>
      <p:sp>
        <p:nvSpPr>
          <p:cNvPr id="6" name="Title 2"/>
          <p:cNvSpPr>
            <a:spLocks noGrp="1"/>
          </p:cNvSpPr>
          <p:nvPr>
            <p:ph type="title"/>
          </p:nvPr>
        </p:nvSpPr>
        <p:spPr>
          <a:xfrm>
            <a:off x="2362200" y="274638"/>
            <a:ext cx="6324600" cy="1554162"/>
          </a:xfrm>
        </p:spPr>
        <p:txBody>
          <a:bodyPr>
            <a:normAutofit fontScale="90000"/>
          </a:bodyPr>
          <a:lstStyle/>
          <a:p>
            <a:r>
              <a:rPr lang="en-US" dirty="0" smtClean="0">
                <a:effectLst/>
              </a:rPr>
              <a:t/>
            </a:r>
            <a:br>
              <a:rPr lang="en-US" dirty="0" smtClean="0">
                <a:effectLst/>
              </a:rPr>
            </a:br>
            <a:r>
              <a:rPr lang="en-US" b="0" dirty="0" smtClean="0">
                <a:effectLst/>
              </a:rPr>
              <a:t>Chronic Pain in the Context of “Permanent” (</a:t>
            </a:r>
            <a:r>
              <a:rPr lang="en-US" b="0" dirty="0" err="1" smtClean="0">
                <a:effectLst/>
              </a:rPr>
              <a:t>Cnt’d</a:t>
            </a:r>
            <a:r>
              <a:rPr lang="en-US" b="0" dirty="0" smtClean="0">
                <a:effectLst/>
              </a:rPr>
              <a:t>)</a:t>
            </a:r>
            <a:r>
              <a:rPr lang="en-US" dirty="0" smtClean="0">
                <a:effectLst/>
              </a:rPr>
              <a:t/>
            </a:r>
            <a:br>
              <a:rPr lang="en-US" dirty="0" smtClean="0">
                <a:effectLst/>
              </a:rPr>
            </a:br>
            <a:endParaRPr lang="en-US" dirty="0">
              <a:effectLst/>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0-#ppt_w/2"/>
                                          </p:val>
                                        </p:tav>
                                        <p:tav tm="100000">
                                          <p:val>
                                            <p:strVal val="#ppt_x"/>
                                          </p:val>
                                        </p:tav>
                                      </p:tavLst>
                                    </p:anim>
                                    <p:anim calcmode="lin" valueType="num">
                                      <p:cBhvr additive="base">
                                        <p:cTn id="8" dur="500" fill="hold"/>
                                        <p:tgtEl>
                                          <p:spTgt spid="6"/>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 presetClass="entr" presetSubtype="8" fill="hold" nodeType="afterEffect">
                                  <p:stCondLst>
                                    <p:cond delay="0"/>
                                  </p:stCondLst>
                                  <p:childTnLst>
                                    <p:set>
                                      <p:cBhvr>
                                        <p:cTn id="11" dur="1" fill="hold">
                                          <p:stCondLst>
                                            <p:cond delay="0"/>
                                          </p:stCondLst>
                                        </p:cTn>
                                        <p:tgtEl>
                                          <p:spTgt spid="2">
                                            <p:txEl>
                                              <p:pRg st="0" end="0"/>
                                            </p:txEl>
                                          </p:spTgt>
                                        </p:tgtEl>
                                        <p:attrNameLst>
                                          <p:attrName>style.visibility</p:attrName>
                                        </p:attrNameLst>
                                      </p:cBhvr>
                                      <p:to>
                                        <p:strVal val="visible"/>
                                      </p:to>
                                    </p:set>
                                    <p:anim calcmode="lin" valueType="num">
                                      <p:cBhvr additive="base">
                                        <p:cTn id="12" dur="500" fill="hold"/>
                                        <p:tgtEl>
                                          <p:spTgt spid="2">
                                            <p:txEl>
                                              <p:pRg st="0" end="0"/>
                                            </p:txEl>
                                          </p:spTgt>
                                        </p:tgtEl>
                                        <p:attrNameLst>
                                          <p:attrName>ppt_x</p:attrName>
                                        </p:attrNameLst>
                                      </p:cBhvr>
                                      <p:tavLst>
                                        <p:tav tm="0">
                                          <p:val>
                                            <p:strVal val="0-#ppt_w/2"/>
                                          </p:val>
                                        </p:tav>
                                        <p:tav tm="100000">
                                          <p:val>
                                            <p:strVal val="#ppt_x"/>
                                          </p:val>
                                        </p:tav>
                                      </p:tavLst>
                                    </p:anim>
                                    <p:anim calcmode="lin" valueType="num">
                                      <p:cBhvr additive="base">
                                        <p:cTn id="13" dur="500" fill="hold"/>
                                        <p:tgtEl>
                                          <p:spTgt spid="2">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8" fill="hold" nodeType="clickEffect">
                                  <p:stCondLst>
                                    <p:cond delay="0"/>
                                  </p:stCondLst>
                                  <p:childTnLst>
                                    <p:set>
                                      <p:cBhvr>
                                        <p:cTn id="17" dur="1" fill="hold">
                                          <p:stCondLst>
                                            <p:cond delay="0"/>
                                          </p:stCondLst>
                                        </p:cTn>
                                        <p:tgtEl>
                                          <p:spTgt spid="2">
                                            <p:txEl>
                                              <p:pRg st="2" end="2"/>
                                            </p:txEl>
                                          </p:spTgt>
                                        </p:tgtEl>
                                        <p:attrNameLst>
                                          <p:attrName>style.visibility</p:attrName>
                                        </p:attrNameLst>
                                      </p:cBhvr>
                                      <p:to>
                                        <p:strVal val="visible"/>
                                      </p:to>
                                    </p:set>
                                    <p:anim calcmode="lin" valueType="num">
                                      <p:cBhvr additive="base">
                                        <p:cTn id="18" dur="500" fill="hold"/>
                                        <p:tgtEl>
                                          <p:spTgt spid="2">
                                            <p:txEl>
                                              <p:pRg st="2" end="2"/>
                                            </p:txEl>
                                          </p:spTgt>
                                        </p:tgtEl>
                                        <p:attrNameLst>
                                          <p:attrName>ppt_x</p:attrName>
                                        </p:attrNameLst>
                                      </p:cBhvr>
                                      <p:tavLst>
                                        <p:tav tm="0">
                                          <p:val>
                                            <p:strVal val="0-#ppt_w/2"/>
                                          </p:val>
                                        </p:tav>
                                        <p:tav tm="100000">
                                          <p:val>
                                            <p:strVal val="#ppt_x"/>
                                          </p:val>
                                        </p:tav>
                                      </p:tavLst>
                                    </p:anim>
                                    <p:anim calcmode="lin" valueType="num">
                                      <p:cBhvr additive="base">
                                        <p:cTn id="19" dur="500" fill="hold"/>
                                        <p:tgtEl>
                                          <p:spTgt spid="2">
                                            <p:txEl>
                                              <p:pRg st="2" end="2"/>
                                            </p:txEl>
                                          </p:spTgt>
                                        </p:tgtEl>
                                        <p:attrNameLst>
                                          <p:attrName>ppt_y</p:attrName>
                                        </p:attrNameLst>
                                      </p:cBhvr>
                                      <p:tavLst>
                                        <p:tav tm="0">
                                          <p:val>
                                            <p:strVal val="#ppt_y"/>
                                          </p:val>
                                        </p:tav>
                                        <p:tav tm="100000">
                                          <p:val>
                                            <p:strVal val="#ppt_y"/>
                                          </p:val>
                                        </p:tav>
                                      </p:tavLst>
                                    </p:anim>
                                  </p:childTnLst>
                                </p:cTn>
                              </p:par>
                            </p:childTnLst>
                          </p:cTn>
                        </p:par>
                        <p:par>
                          <p:cTn id="20" fill="hold">
                            <p:stCondLst>
                              <p:cond delay="500"/>
                            </p:stCondLst>
                            <p:childTnLst>
                              <p:par>
                                <p:cTn id="21" presetID="2" presetClass="entr" presetSubtype="8" fill="hold" nodeType="afterEffect">
                                  <p:stCondLst>
                                    <p:cond delay="0"/>
                                  </p:stCondLst>
                                  <p:childTnLst>
                                    <p:set>
                                      <p:cBhvr>
                                        <p:cTn id="22" dur="1" fill="hold">
                                          <p:stCondLst>
                                            <p:cond delay="0"/>
                                          </p:stCondLst>
                                        </p:cTn>
                                        <p:tgtEl>
                                          <p:spTgt spid="2">
                                            <p:txEl>
                                              <p:pRg st="4" end="4"/>
                                            </p:txEl>
                                          </p:spTgt>
                                        </p:tgtEl>
                                        <p:attrNameLst>
                                          <p:attrName>style.visibility</p:attrName>
                                        </p:attrNameLst>
                                      </p:cBhvr>
                                      <p:to>
                                        <p:strVal val="visible"/>
                                      </p:to>
                                    </p:set>
                                    <p:anim calcmode="lin" valueType="num">
                                      <p:cBhvr additive="base">
                                        <p:cTn id="23" dur="500" fill="hold"/>
                                        <p:tgtEl>
                                          <p:spTgt spid="2">
                                            <p:txEl>
                                              <p:pRg st="4" end="4"/>
                                            </p:txEl>
                                          </p:spTgt>
                                        </p:tgtEl>
                                        <p:attrNameLst>
                                          <p:attrName>ppt_x</p:attrName>
                                        </p:attrNameLst>
                                      </p:cBhvr>
                                      <p:tavLst>
                                        <p:tav tm="0">
                                          <p:val>
                                            <p:strVal val="0-#ppt_w/2"/>
                                          </p:val>
                                        </p:tav>
                                        <p:tav tm="100000">
                                          <p:val>
                                            <p:strVal val="#ppt_x"/>
                                          </p:val>
                                        </p:tav>
                                      </p:tavLst>
                                    </p:anim>
                                    <p:anim calcmode="lin" valueType="num">
                                      <p:cBhvr additive="base">
                                        <p:cTn id="24" dur="500" fill="hold"/>
                                        <p:tgtEl>
                                          <p:spTgt spid="2">
                                            <p:txEl>
                                              <p:pRg st="4" end="4"/>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676400" y="1981200"/>
            <a:ext cx="7010400" cy="4026091"/>
          </a:xfrm>
        </p:spPr>
        <p:txBody>
          <a:bodyPr/>
          <a:lstStyle/>
          <a:p>
            <a:r>
              <a:rPr lang="en-US" dirty="0" smtClean="0"/>
              <a:t>Given the court’s focus on the patient’s subjective complaints, in the context of chronic pain cases, your report should contain a detailed history of the subjective complaints noted and the effects of these complaints on the individual’s daily activities.</a:t>
            </a:r>
            <a:endParaRPr lang="en-US" dirty="0"/>
          </a:p>
        </p:txBody>
      </p:sp>
      <p:sp>
        <p:nvSpPr>
          <p:cNvPr id="3" name="Title 2"/>
          <p:cNvSpPr>
            <a:spLocks noGrp="1"/>
          </p:cNvSpPr>
          <p:nvPr>
            <p:ph type="title"/>
          </p:nvPr>
        </p:nvSpPr>
        <p:spPr>
          <a:xfrm>
            <a:off x="2362200" y="274638"/>
            <a:ext cx="6324600" cy="1554162"/>
          </a:xfrm>
        </p:spPr>
        <p:txBody>
          <a:bodyPr>
            <a:normAutofit fontScale="90000"/>
          </a:bodyPr>
          <a:lstStyle/>
          <a:p>
            <a:r>
              <a:rPr lang="en-US" b="0" dirty="0" smtClean="0">
                <a:effectLst/>
              </a:rPr>
              <a:t/>
            </a:r>
            <a:br>
              <a:rPr lang="en-US" b="0" dirty="0" smtClean="0">
                <a:effectLst/>
              </a:rPr>
            </a:br>
            <a:r>
              <a:rPr lang="en-US" b="0" dirty="0" smtClean="0">
                <a:effectLst/>
              </a:rPr>
              <a:t>IMPORTANT CONSIDERATION:</a:t>
            </a:r>
            <a:br>
              <a:rPr lang="en-US" b="0" dirty="0" smtClean="0">
                <a:effectLst/>
              </a:rPr>
            </a:br>
            <a:endParaRPr lang="en-US" b="0" dirty="0">
              <a:effectLst/>
            </a:endParaRPr>
          </a:p>
        </p:txBody>
      </p:sp>
      <p:pic>
        <p:nvPicPr>
          <p:cNvPr id="4" name="Picture 3" descr="dn[1] (3).jpg"/>
          <p:cNvPicPr>
            <a:picLocks noChangeAspect="1"/>
          </p:cNvPicPr>
          <p:nvPr/>
        </p:nvPicPr>
        <p:blipFill>
          <a:blip r:embed="rId2" cstate="print"/>
          <a:srcRect/>
          <a:stretch>
            <a:fillRect/>
          </a:stretch>
        </p:blipFill>
        <p:spPr bwMode="auto">
          <a:xfrm>
            <a:off x="152400" y="152400"/>
            <a:ext cx="2057400" cy="1776413"/>
          </a:xfrm>
          <a:prstGeom prst="rect">
            <a:avLst/>
          </a:prstGeom>
          <a:noFill/>
          <a:ln w="9525">
            <a:noFill/>
            <a:miter lim="800000"/>
            <a:headEnd/>
            <a:tailEnd/>
          </a:ln>
        </p:spPr>
      </p:pic>
      <p:sp>
        <p:nvSpPr>
          <p:cNvPr id="5" name="Slide Number Placeholder 4"/>
          <p:cNvSpPr>
            <a:spLocks noGrp="1"/>
          </p:cNvSpPr>
          <p:nvPr>
            <p:ph type="sldNum" sz="quarter" idx="12"/>
          </p:nvPr>
        </p:nvSpPr>
        <p:spPr/>
        <p:txBody>
          <a:bodyPr/>
          <a:lstStyle/>
          <a:p>
            <a:fld id="{5136DE92-3AFC-4FCD-B6DC-75E6AAEE33FD}" type="slidenum">
              <a:rPr lang="en-US" smtClean="0"/>
              <a:pPr/>
              <a:t>26</a:t>
            </a:fld>
            <a:endParaRPr lang="en-US"/>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0-#ppt_w/2"/>
                                          </p:val>
                                        </p:tav>
                                        <p:tav tm="100000">
                                          <p:val>
                                            <p:strVal val="#ppt_x"/>
                                          </p:val>
                                        </p:tav>
                                      </p:tavLst>
                                    </p:anim>
                                    <p:anim calcmode="lin" valueType="num">
                                      <p:cBhvr additive="base">
                                        <p:cTn id="8" dur="500" fill="hold"/>
                                        <p:tgtEl>
                                          <p:spTgt spid="3"/>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 presetClass="entr" presetSubtype="8" fill="hold" grpId="0" nodeType="afterEffect">
                                  <p:stCondLst>
                                    <p:cond delay="0"/>
                                  </p:stCondLst>
                                  <p:childTnLst>
                                    <p:set>
                                      <p:cBhvr>
                                        <p:cTn id="11" dur="1" fill="hold">
                                          <p:stCondLst>
                                            <p:cond delay="0"/>
                                          </p:stCondLst>
                                        </p:cTn>
                                        <p:tgtEl>
                                          <p:spTgt spid="2">
                                            <p:txEl>
                                              <p:pRg st="0" end="0"/>
                                            </p:txEl>
                                          </p:spTgt>
                                        </p:tgtEl>
                                        <p:attrNameLst>
                                          <p:attrName>style.visibility</p:attrName>
                                        </p:attrNameLst>
                                      </p:cBhvr>
                                      <p:to>
                                        <p:strVal val="visible"/>
                                      </p:to>
                                    </p:set>
                                    <p:anim calcmode="lin" valueType="num">
                                      <p:cBhvr additive="base">
                                        <p:cTn id="12" dur="500" fill="hold"/>
                                        <p:tgtEl>
                                          <p:spTgt spid="2">
                                            <p:txEl>
                                              <p:pRg st="0" end="0"/>
                                            </p:txEl>
                                          </p:spTgt>
                                        </p:tgtEl>
                                        <p:attrNameLst>
                                          <p:attrName>ppt_x</p:attrName>
                                        </p:attrNameLst>
                                      </p:cBhvr>
                                      <p:tavLst>
                                        <p:tav tm="0">
                                          <p:val>
                                            <p:strVal val="0-#ppt_w/2"/>
                                          </p:val>
                                        </p:tav>
                                        <p:tav tm="100000">
                                          <p:val>
                                            <p:strVal val="#ppt_x"/>
                                          </p:val>
                                        </p:tav>
                                      </p:tavLst>
                                    </p:anim>
                                    <p:anim calcmode="lin" valueType="num">
                                      <p:cBhvr additive="base">
                                        <p:cTn id="13" dur="500" fill="hold"/>
                                        <p:tgtEl>
                                          <p:spTgt spid="2">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3" grpId="0"/>
    </p:bldLst>
  </p:timing>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85800" y="2133600"/>
            <a:ext cx="7772400" cy="2677711"/>
          </a:xfrm>
        </p:spPr>
        <p:txBody>
          <a:bodyPr>
            <a:normAutofit/>
          </a:bodyPr>
          <a:lstStyle/>
          <a:p>
            <a:pPr algn="ctr"/>
            <a:endParaRPr lang="en-US" sz="2800" dirty="0" smtClean="0"/>
          </a:p>
          <a:p>
            <a:pPr algn="ctr"/>
            <a:r>
              <a:rPr lang="en-US" sz="2800" dirty="0" smtClean="0"/>
              <a:t>Part 2: Important: Is the function which is permanently impaired an important one?</a:t>
            </a:r>
            <a:endParaRPr lang="en-US" dirty="0"/>
          </a:p>
        </p:txBody>
      </p:sp>
      <p:pic>
        <p:nvPicPr>
          <p:cNvPr id="4" name="Picture 3" descr="dn[1] (3).jpg"/>
          <p:cNvPicPr>
            <a:picLocks noChangeAspect="1"/>
          </p:cNvPicPr>
          <p:nvPr/>
        </p:nvPicPr>
        <p:blipFill>
          <a:blip r:embed="rId2" cstate="print"/>
          <a:srcRect/>
          <a:stretch>
            <a:fillRect/>
          </a:stretch>
        </p:blipFill>
        <p:spPr bwMode="auto">
          <a:xfrm>
            <a:off x="152400" y="152400"/>
            <a:ext cx="2057400" cy="1776413"/>
          </a:xfrm>
          <a:prstGeom prst="rect">
            <a:avLst/>
          </a:prstGeom>
          <a:noFill/>
          <a:ln w="9525">
            <a:noFill/>
            <a:miter lim="800000"/>
            <a:headEnd/>
            <a:tailEnd/>
          </a:ln>
        </p:spPr>
      </p:pic>
      <p:sp>
        <p:nvSpPr>
          <p:cNvPr id="5" name="Slide Number Placeholder 4"/>
          <p:cNvSpPr>
            <a:spLocks noGrp="1"/>
          </p:cNvSpPr>
          <p:nvPr>
            <p:ph type="sldNum" sz="quarter" idx="12"/>
          </p:nvPr>
        </p:nvSpPr>
        <p:spPr/>
        <p:txBody>
          <a:bodyPr/>
          <a:lstStyle/>
          <a:p>
            <a:fld id="{5136DE92-3AFC-4FCD-B6DC-75E6AAEE33FD}" type="slidenum">
              <a:rPr lang="en-US" smtClean="0"/>
              <a:pPr/>
              <a:t>27</a:t>
            </a:fld>
            <a:endParaRPr lang="en-US"/>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676400" y="1981200"/>
            <a:ext cx="7010400" cy="4026091"/>
          </a:xfrm>
        </p:spPr>
        <p:txBody>
          <a:bodyPr>
            <a:normAutofit/>
          </a:bodyPr>
          <a:lstStyle/>
          <a:p>
            <a:pPr marL="0" indent="0">
              <a:buNone/>
            </a:pPr>
            <a:r>
              <a:rPr lang="en-US" dirty="0" smtClean="0"/>
              <a:t>The determination of whether the impairment in issue was “important” is a subjective analysis.  </a:t>
            </a:r>
          </a:p>
          <a:p>
            <a:endParaRPr lang="en-US" sz="1200" dirty="0" smtClean="0"/>
          </a:p>
          <a:p>
            <a:pPr marL="91440" indent="0">
              <a:buNone/>
            </a:pPr>
            <a:r>
              <a:rPr lang="en-US" dirty="0" smtClean="0"/>
              <a:t>What does this mean?</a:t>
            </a:r>
          </a:p>
          <a:p>
            <a:pPr>
              <a:buNone/>
            </a:pPr>
            <a:endParaRPr lang="en-US" sz="1200" dirty="0" smtClean="0"/>
          </a:p>
          <a:p>
            <a:pPr lvl="0"/>
            <a:r>
              <a:rPr lang="en-US" dirty="0" smtClean="0"/>
              <a:t>Court must consider the importance of the bodily function in issue as it relates to the particular individual who is affected by the impairment.  </a:t>
            </a:r>
          </a:p>
          <a:p>
            <a:endParaRPr lang="en-US" dirty="0"/>
          </a:p>
        </p:txBody>
      </p:sp>
      <p:sp>
        <p:nvSpPr>
          <p:cNvPr id="3" name="Title 2"/>
          <p:cNvSpPr>
            <a:spLocks noGrp="1"/>
          </p:cNvSpPr>
          <p:nvPr>
            <p:ph type="title"/>
          </p:nvPr>
        </p:nvSpPr>
        <p:spPr>
          <a:xfrm>
            <a:off x="2362200" y="274638"/>
            <a:ext cx="6324600" cy="1143000"/>
          </a:xfrm>
        </p:spPr>
        <p:txBody>
          <a:bodyPr>
            <a:noAutofit/>
          </a:bodyPr>
          <a:lstStyle/>
          <a:p>
            <a:endParaRPr lang="en-US" sz="2800" dirty="0"/>
          </a:p>
        </p:txBody>
      </p:sp>
      <p:pic>
        <p:nvPicPr>
          <p:cNvPr id="4" name="Picture 3" descr="dn[1] (3).jpg"/>
          <p:cNvPicPr>
            <a:picLocks noChangeAspect="1"/>
          </p:cNvPicPr>
          <p:nvPr/>
        </p:nvPicPr>
        <p:blipFill>
          <a:blip r:embed="rId2" cstate="print"/>
          <a:srcRect/>
          <a:stretch>
            <a:fillRect/>
          </a:stretch>
        </p:blipFill>
        <p:spPr bwMode="auto">
          <a:xfrm>
            <a:off x="152400" y="152400"/>
            <a:ext cx="2057400" cy="1776413"/>
          </a:xfrm>
          <a:prstGeom prst="rect">
            <a:avLst/>
          </a:prstGeom>
          <a:noFill/>
          <a:ln w="9525">
            <a:noFill/>
            <a:miter lim="800000"/>
            <a:headEnd/>
            <a:tailEnd/>
          </a:ln>
        </p:spPr>
      </p:pic>
      <p:sp>
        <p:nvSpPr>
          <p:cNvPr id="5" name="Slide Number Placeholder 4"/>
          <p:cNvSpPr>
            <a:spLocks noGrp="1"/>
          </p:cNvSpPr>
          <p:nvPr>
            <p:ph type="sldNum" sz="quarter" idx="12"/>
          </p:nvPr>
        </p:nvSpPr>
        <p:spPr/>
        <p:txBody>
          <a:bodyPr/>
          <a:lstStyle/>
          <a:p>
            <a:fld id="{5136DE92-3AFC-4FCD-B6DC-75E6AAEE33FD}" type="slidenum">
              <a:rPr lang="en-US" smtClean="0"/>
              <a:pPr/>
              <a:t>28</a:t>
            </a:fld>
            <a:endParaRPr lang="en-US"/>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nodeType="after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2">
                                            <p:txEl>
                                              <p:pRg st="2" end="2"/>
                                            </p:txEl>
                                          </p:spTgt>
                                        </p:tgtEl>
                                        <p:attrNameLst>
                                          <p:attrName>style.visibility</p:attrName>
                                        </p:attrNameLst>
                                      </p:cBhvr>
                                      <p:to>
                                        <p:strVal val="visible"/>
                                      </p:to>
                                    </p:set>
                                    <p:anim calcmode="lin" valueType="num">
                                      <p:cBhvr additive="base">
                                        <p:cTn id="13" dur="500" fill="hold"/>
                                        <p:tgtEl>
                                          <p:spTgt spid="2">
                                            <p:txEl>
                                              <p:pRg st="2" end="2"/>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2">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nodeType="clickEffect">
                                  <p:stCondLst>
                                    <p:cond delay="0"/>
                                  </p:stCondLst>
                                  <p:childTnLst>
                                    <p:set>
                                      <p:cBhvr>
                                        <p:cTn id="18" dur="1" fill="hold">
                                          <p:stCondLst>
                                            <p:cond delay="0"/>
                                          </p:stCondLst>
                                        </p:cTn>
                                        <p:tgtEl>
                                          <p:spTgt spid="2">
                                            <p:txEl>
                                              <p:pRg st="4" end="4"/>
                                            </p:txEl>
                                          </p:spTgt>
                                        </p:tgtEl>
                                        <p:attrNameLst>
                                          <p:attrName>style.visibility</p:attrName>
                                        </p:attrNameLst>
                                      </p:cBhvr>
                                      <p:to>
                                        <p:strVal val="visible"/>
                                      </p:to>
                                    </p:set>
                                    <p:anim calcmode="lin" valueType="num">
                                      <p:cBhvr additive="base">
                                        <p:cTn id="19" dur="500" fill="hold"/>
                                        <p:tgtEl>
                                          <p:spTgt spid="2">
                                            <p:txEl>
                                              <p:pRg st="4" end="4"/>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2">
                                            <p:txEl>
                                              <p:pRg st="4" end="4"/>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676400" y="1981200"/>
            <a:ext cx="7010400" cy="4026091"/>
          </a:xfrm>
        </p:spPr>
        <p:txBody>
          <a:bodyPr/>
          <a:lstStyle/>
          <a:p>
            <a:r>
              <a:rPr lang="en-US" dirty="0" smtClean="0"/>
              <a:t>Examples: </a:t>
            </a:r>
          </a:p>
          <a:p>
            <a:pPr>
              <a:buNone/>
            </a:pPr>
            <a:endParaRPr lang="en-US" dirty="0" smtClean="0"/>
          </a:p>
          <a:p>
            <a:pPr lvl="0"/>
            <a:r>
              <a:rPr lang="en-US" dirty="0" smtClean="0"/>
              <a:t>Interference with sitting comfortably for extended periods and sleeping with the resulting interference with home management, family life, and social activities have all been found to be “important”.</a:t>
            </a:r>
          </a:p>
          <a:p>
            <a:endParaRPr lang="en-US" dirty="0"/>
          </a:p>
        </p:txBody>
      </p:sp>
      <p:sp>
        <p:nvSpPr>
          <p:cNvPr id="3" name="Title 2"/>
          <p:cNvSpPr>
            <a:spLocks noGrp="1"/>
          </p:cNvSpPr>
          <p:nvPr>
            <p:ph type="title"/>
          </p:nvPr>
        </p:nvSpPr>
        <p:spPr>
          <a:xfrm>
            <a:off x="2362200" y="274638"/>
            <a:ext cx="6324600" cy="1143000"/>
          </a:xfrm>
        </p:spPr>
        <p:txBody>
          <a:bodyPr/>
          <a:lstStyle/>
          <a:p>
            <a:endParaRPr lang="en-US" dirty="0"/>
          </a:p>
        </p:txBody>
      </p:sp>
      <p:pic>
        <p:nvPicPr>
          <p:cNvPr id="4" name="Picture 3" descr="dn[1] (3).jpg"/>
          <p:cNvPicPr>
            <a:picLocks noChangeAspect="1"/>
          </p:cNvPicPr>
          <p:nvPr/>
        </p:nvPicPr>
        <p:blipFill>
          <a:blip r:embed="rId2" cstate="print"/>
          <a:srcRect/>
          <a:stretch>
            <a:fillRect/>
          </a:stretch>
        </p:blipFill>
        <p:spPr bwMode="auto">
          <a:xfrm>
            <a:off x="152400" y="152400"/>
            <a:ext cx="2057400" cy="1776413"/>
          </a:xfrm>
          <a:prstGeom prst="rect">
            <a:avLst/>
          </a:prstGeom>
          <a:noFill/>
          <a:ln w="9525">
            <a:noFill/>
            <a:miter lim="800000"/>
            <a:headEnd/>
            <a:tailEnd/>
          </a:ln>
        </p:spPr>
      </p:pic>
      <p:sp>
        <p:nvSpPr>
          <p:cNvPr id="5" name="Slide Number Placeholder 4"/>
          <p:cNvSpPr>
            <a:spLocks noGrp="1"/>
          </p:cNvSpPr>
          <p:nvPr>
            <p:ph type="sldNum" sz="quarter" idx="12"/>
          </p:nvPr>
        </p:nvSpPr>
        <p:spPr/>
        <p:txBody>
          <a:bodyPr/>
          <a:lstStyle/>
          <a:p>
            <a:fld id="{5136DE92-3AFC-4FCD-B6DC-75E6AAEE33FD}" type="slidenum">
              <a:rPr lang="en-US" smtClean="0"/>
              <a:pPr/>
              <a:t>29</a:t>
            </a:fld>
            <a:endParaRPr lang="en-US"/>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2">
                                            <p:txEl>
                                              <p:pRg st="2" end="2"/>
                                            </p:txEl>
                                          </p:spTgt>
                                        </p:tgtEl>
                                        <p:attrNameLst>
                                          <p:attrName>style.visibility</p:attrName>
                                        </p:attrNameLst>
                                      </p:cBhvr>
                                      <p:to>
                                        <p:strVal val="visible"/>
                                      </p:to>
                                    </p:set>
                                    <p:anim calcmode="lin" valueType="num">
                                      <p:cBhvr additive="base">
                                        <p:cTn id="13" dur="500" fill="hold"/>
                                        <p:tgtEl>
                                          <p:spTgt spid="2">
                                            <p:txEl>
                                              <p:pRg st="2" end="2"/>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2">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676400" y="1981200"/>
            <a:ext cx="7010400" cy="4026091"/>
          </a:xfrm>
        </p:spPr>
        <p:txBody>
          <a:bodyPr/>
          <a:lstStyle/>
          <a:p>
            <a:r>
              <a:rPr lang="en-US" dirty="0" smtClean="0"/>
              <a:t>Section 4.2(1) of Ontario Regulation 381/03 of the </a:t>
            </a:r>
            <a:r>
              <a:rPr lang="en-US" i="1" dirty="0" smtClean="0"/>
              <a:t>Insurance Act</a:t>
            </a:r>
            <a:r>
              <a:rPr lang="en-US" dirty="0" smtClean="0"/>
              <a:t>, R.S.O. 1990, c.I.8 as amended,  defines:</a:t>
            </a:r>
          </a:p>
          <a:p>
            <a:pPr>
              <a:buNone/>
            </a:pPr>
            <a:endParaRPr lang="en-US" sz="1200" dirty="0" smtClean="0"/>
          </a:p>
          <a:p>
            <a:pPr marL="624078" lvl="0" indent="-514350">
              <a:buFont typeface="+mj-lt"/>
              <a:buAutoNum type="alphaLcParenR"/>
            </a:pPr>
            <a:r>
              <a:rPr lang="en-US" dirty="0" smtClean="0"/>
              <a:t>“serious”</a:t>
            </a:r>
          </a:p>
          <a:p>
            <a:pPr marL="624078" lvl="0" indent="-514350">
              <a:buFont typeface="+mj-lt"/>
              <a:buAutoNum type="alphaLcParenR"/>
            </a:pPr>
            <a:r>
              <a:rPr lang="en-US" dirty="0" smtClean="0"/>
              <a:t>“important”; and</a:t>
            </a:r>
          </a:p>
          <a:p>
            <a:pPr marL="624078" lvl="0" indent="-514350">
              <a:buFont typeface="+mj-lt"/>
              <a:buAutoNum type="alphaLcParenR"/>
            </a:pPr>
            <a:r>
              <a:rPr lang="en-US" dirty="0" smtClean="0"/>
              <a:t>“permanent”.</a:t>
            </a:r>
          </a:p>
          <a:p>
            <a:endParaRPr lang="en-US" dirty="0"/>
          </a:p>
        </p:txBody>
      </p:sp>
      <p:sp>
        <p:nvSpPr>
          <p:cNvPr id="3" name="Title 2"/>
          <p:cNvSpPr>
            <a:spLocks noGrp="1"/>
          </p:cNvSpPr>
          <p:nvPr>
            <p:ph type="title"/>
          </p:nvPr>
        </p:nvSpPr>
        <p:spPr>
          <a:xfrm>
            <a:off x="2362200" y="274638"/>
            <a:ext cx="6324600" cy="1477962"/>
          </a:xfrm>
        </p:spPr>
        <p:txBody>
          <a:bodyPr>
            <a:normAutofit/>
          </a:bodyPr>
          <a:lstStyle/>
          <a:p>
            <a:r>
              <a:rPr lang="en-US" sz="3700" b="0" dirty="0" smtClean="0">
                <a:effectLst/>
              </a:rPr>
              <a:t>How is the Threshold Provision Defined?</a:t>
            </a:r>
            <a:endParaRPr lang="en-US" sz="3700" b="0" dirty="0">
              <a:effectLst/>
            </a:endParaRPr>
          </a:p>
        </p:txBody>
      </p:sp>
      <p:pic>
        <p:nvPicPr>
          <p:cNvPr id="4" name="Picture 3" descr="dn[1] (3).jpg"/>
          <p:cNvPicPr>
            <a:picLocks noChangeAspect="1"/>
          </p:cNvPicPr>
          <p:nvPr/>
        </p:nvPicPr>
        <p:blipFill>
          <a:blip r:embed="rId2" cstate="print"/>
          <a:srcRect/>
          <a:stretch>
            <a:fillRect/>
          </a:stretch>
        </p:blipFill>
        <p:spPr bwMode="auto">
          <a:xfrm>
            <a:off x="152400" y="152400"/>
            <a:ext cx="2057400" cy="1776413"/>
          </a:xfrm>
          <a:prstGeom prst="rect">
            <a:avLst/>
          </a:prstGeom>
          <a:noFill/>
          <a:ln w="9525">
            <a:noFill/>
            <a:miter lim="800000"/>
            <a:headEnd/>
            <a:tailEnd/>
          </a:ln>
        </p:spPr>
      </p:pic>
      <p:sp>
        <p:nvSpPr>
          <p:cNvPr id="5" name="Slide Number Placeholder 4"/>
          <p:cNvSpPr>
            <a:spLocks noGrp="1"/>
          </p:cNvSpPr>
          <p:nvPr>
            <p:ph type="sldNum" sz="quarter" idx="12"/>
          </p:nvPr>
        </p:nvSpPr>
        <p:spPr/>
        <p:txBody>
          <a:bodyPr/>
          <a:lstStyle/>
          <a:p>
            <a:fld id="{5136DE92-3AFC-4FCD-B6DC-75E6AAEE33FD}" type="slidenum">
              <a:rPr lang="en-US" smtClean="0"/>
              <a:pPr/>
              <a:t>3</a:t>
            </a:fld>
            <a:endParaRPr lang="en-US"/>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0-#ppt_w/2"/>
                                          </p:val>
                                        </p:tav>
                                        <p:tav tm="100000">
                                          <p:val>
                                            <p:strVal val="#ppt_x"/>
                                          </p:val>
                                        </p:tav>
                                      </p:tavLst>
                                    </p:anim>
                                    <p:anim calcmode="lin" valueType="num">
                                      <p:cBhvr additive="base">
                                        <p:cTn id="8" dur="500" fill="hold"/>
                                        <p:tgtEl>
                                          <p:spTgt spid="3"/>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 presetClass="entr" presetSubtype="8" fill="hold" nodeType="afterEffect">
                                  <p:stCondLst>
                                    <p:cond delay="0"/>
                                  </p:stCondLst>
                                  <p:childTnLst>
                                    <p:set>
                                      <p:cBhvr>
                                        <p:cTn id="11" dur="1" fill="hold">
                                          <p:stCondLst>
                                            <p:cond delay="0"/>
                                          </p:stCondLst>
                                        </p:cTn>
                                        <p:tgtEl>
                                          <p:spTgt spid="2">
                                            <p:txEl>
                                              <p:pRg st="0" end="0"/>
                                            </p:txEl>
                                          </p:spTgt>
                                        </p:tgtEl>
                                        <p:attrNameLst>
                                          <p:attrName>style.visibility</p:attrName>
                                        </p:attrNameLst>
                                      </p:cBhvr>
                                      <p:to>
                                        <p:strVal val="visible"/>
                                      </p:to>
                                    </p:set>
                                    <p:anim calcmode="lin" valueType="num">
                                      <p:cBhvr additive="base">
                                        <p:cTn id="12" dur="500" fill="hold"/>
                                        <p:tgtEl>
                                          <p:spTgt spid="2">
                                            <p:txEl>
                                              <p:pRg st="0" end="0"/>
                                            </p:txEl>
                                          </p:spTgt>
                                        </p:tgtEl>
                                        <p:attrNameLst>
                                          <p:attrName>ppt_x</p:attrName>
                                        </p:attrNameLst>
                                      </p:cBhvr>
                                      <p:tavLst>
                                        <p:tav tm="0">
                                          <p:val>
                                            <p:strVal val="0-#ppt_w/2"/>
                                          </p:val>
                                        </p:tav>
                                        <p:tav tm="100000">
                                          <p:val>
                                            <p:strVal val="#ppt_x"/>
                                          </p:val>
                                        </p:tav>
                                      </p:tavLst>
                                    </p:anim>
                                    <p:anim calcmode="lin" valueType="num">
                                      <p:cBhvr additive="base">
                                        <p:cTn id="13" dur="500" fill="hold"/>
                                        <p:tgtEl>
                                          <p:spTgt spid="2">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8" fill="hold" nodeType="clickEffect">
                                  <p:stCondLst>
                                    <p:cond delay="0"/>
                                  </p:stCondLst>
                                  <p:childTnLst>
                                    <p:set>
                                      <p:cBhvr>
                                        <p:cTn id="17" dur="1" fill="hold">
                                          <p:stCondLst>
                                            <p:cond delay="0"/>
                                          </p:stCondLst>
                                        </p:cTn>
                                        <p:tgtEl>
                                          <p:spTgt spid="2">
                                            <p:txEl>
                                              <p:pRg st="2" end="2"/>
                                            </p:txEl>
                                          </p:spTgt>
                                        </p:tgtEl>
                                        <p:attrNameLst>
                                          <p:attrName>style.visibility</p:attrName>
                                        </p:attrNameLst>
                                      </p:cBhvr>
                                      <p:to>
                                        <p:strVal val="visible"/>
                                      </p:to>
                                    </p:set>
                                    <p:anim calcmode="lin" valueType="num">
                                      <p:cBhvr additive="base">
                                        <p:cTn id="18" dur="500" fill="hold"/>
                                        <p:tgtEl>
                                          <p:spTgt spid="2">
                                            <p:txEl>
                                              <p:pRg st="2" end="2"/>
                                            </p:txEl>
                                          </p:spTgt>
                                        </p:tgtEl>
                                        <p:attrNameLst>
                                          <p:attrName>ppt_x</p:attrName>
                                        </p:attrNameLst>
                                      </p:cBhvr>
                                      <p:tavLst>
                                        <p:tav tm="0">
                                          <p:val>
                                            <p:strVal val="0-#ppt_w/2"/>
                                          </p:val>
                                        </p:tav>
                                        <p:tav tm="100000">
                                          <p:val>
                                            <p:strVal val="#ppt_x"/>
                                          </p:val>
                                        </p:tav>
                                      </p:tavLst>
                                    </p:anim>
                                    <p:anim calcmode="lin" valueType="num">
                                      <p:cBhvr additive="base">
                                        <p:cTn id="19" dur="500" fill="hold"/>
                                        <p:tgtEl>
                                          <p:spTgt spid="2">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8" fill="hold" nodeType="clickEffect">
                                  <p:stCondLst>
                                    <p:cond delay="0"/>
                                  </p:stCondLst>
                                  <p:childTnLst>
                                    <p:set>
                                      <p:cBhvr>
                                        <p:cTn id="23" dur="1" fill="hold">
                                          <p:stCondLst>
                                            <p:cond delay="0"/>
                                          </p:stCondLst>
                                        </p:cTn>
                                        <p:tgtEl>
                                          <p:spTgt spid="2">
                                            <p:txEl>
                                              <p:pRg st="3" end="3"/>
                                            </p:txEl>
                                          </p:spTgt>
                                        </p:tgtEl>
                                        <p:attrNameLst>
                                          <p:attrName>style.visibility</p:attrName>
                                        </p:attrNameLst>
                                      </p:cBhvr>
                                      <p:to>
                                        <p:strVal val="visible"/>
                                      </p:to>
                                    </p:set>
                                    <p:anim calcmode="lin" valueType="num">
                                      <p:cBhvr additive="base">
                                        <p:cTn id="24" dur="500" fill="hold"/>
                                        <p:tgtEl>
                                          <p:spTgt spid="2">
                                            <p:txEl>
                                              <p:pRg st="3" end="3"/>
                                            </p:txEl>
                                          </p:spTgt>
                                        </p:tgtEl>
                                        <p:attrNameLst>
                                          <p:attrName>ppt_x</p:attrName>
                                        </p:attrNameLst>
                                      </p:cBhvr>
                                      <p:tavLst>
                                        <p:tav tm="0">
                                          <p:val>
                                            <p:strVal val="0-#ppt_w/2"/>
                                          </p:val>
                                        </p:tav>
                                        <p:tav tm="100000">
                                          <p:val>
                                            <p:strVal val="#ppt_x"/>
                                          </p:val>
                                        </p:tav>
                                      </p:tavLst>
                                    </p:anim>
                                    <p:anim calcmode="lin" valueType="num">
                                      <p:cBhvr additive="base">
                                        <p:cTn id="25" dur="500" fill="hold"/>
                                        <p:tgtEl>
                                          <p:spTgt spid="2">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2" presetClass="entr" presetSubtype="8" fill="hold" nodeType="clickEffect">
                                  <p:stCondLst>
                                    <p:cond delay="0"/>
                                  </p:stCondLst>
                                  <p:childTnLst>
                                    <p:set>
                                      <p:cBhvr>
                                        <p:cTn id="29" dur="1" fill="hold">
                                          <p:stCondLst>
                                            <p:cond delay="0"/>
                                          </p:stCondLst>
                                        </p:cTn>
                                        <p:tgtEl>
                                          <p:spTgt spid="2">
                                            <p:txEl>
                                              <p:pRg st="4" end="4"/>
                                            </p:txEl>
                                          </p:spTgt>
                                        </p:tgtEl>
                                        <p:attrNameLst>
                                          <p:attrName>style.visibility</p:attrName>
                                        </p:attrNameLst>
                                      </p:cBhvr>
                                      <p:to>
                                        <p:strVal val="visible"/>
                                      </p:to>
                                    </p:set>
                                    <p:anim calcmode="lin" valueType="num">
                                      <p:cBhvr additive="base">
                                        <p:cTn id="30" dur="500" fill="hold"/>
                                        <p:tgtEl>
                                          <p:spTgt spid="2">
                                            <p:txEl>
                                              <p:pRg st="4" end="4"/>
                                            </p:txEl>
                                          </p:spTgt>
                                        </p:tgtEl>
                                        <p:attrNameLst>
                                          <p:attrName>ppt_x</p:attrName>
                                        </p:attrNameLst>
                                      </p:cBhvr>
                                      <p:tavLst>
                                        <p:tav tm="0">
                                          <p:val>
                                            <p:strVal val="0-#ppt_w/2"/>
                                          </p:val>
                                        </p:tav>
                                        <p:tav tm="100000">
                                          <p:val>
                                            <p:strVal val="#ppt_x"/>
                                          </p:val>
                                        </p:tav>
                                      </p:tavLst>
                                    </p:anim>
                                    <p:anim calcmode="lin" valueType="num">
                                      <p:cBhvr additive="base">
                                        <p:cTn id="31" dur="500" fill="hold"/>
                                        <p:tgtEl>
                                          <p:spTgt spid="2">
                                            <p:txEl>
                                              <p:pRg st="4" end="4"/>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676400" y="1981200"/>
            <a:ext cx="7010400" cy="4026091"/>
          </a:xfrm>
        </p:spPr>
        <p:txBody>
          <a:bodyPr>
            <a:normAutofit fontScale="92500" lnSpcReduction="10000"/>
          </a:bodyPr>
          <a:lstStyle/>
          <a:p>
            <a:pPr lvl="0"/>
            <a:r>
              <a:rPr lang="en-US" sz="2900" dirty="0" smtClean="0"/>
              <a:t>Restriction in involvement in church, family activities and childcare has been taken into consideration in determining that the Plaintiff’s impairment was “important”.</a:t>
            </a:r>
          </a:p>
          <a:p>
            <a:pPr>
              <a:buNone/>
            </a:pPr>
            <a:r>
              <a:rPr lang="en-US" dirty="0" smtClean="0"/>
              <a:t>			</a:t>
            </a:r>
          </a:p>
          <a:p>
            <a:r>
              <a:rPr lang="en-US" i="1" dirty="0" smtClean="0"/>
              <a:t>Meyer </a:t>
            </a:r>
            <a:r>
              <a:rPr lang="en-US" dirty="0" smtClean="0"/>
              <a:t>v</a:t>
            </a:r>
            <a:r>
              <a:rPr lang="en-US" i="1" dirty="0" smtClean="0"/>
              <a:t>. Bright</a:t>
            </a:r>
            <a:r>
              <a:rPr lang="en-US" dirty="0" smtClean="0"/>
              <a:t>, </a:t>
            </a:r>
            <a:r>
              <a:rPr lang="en-US" i="1" dirty="0" smtClean="0"/>
              <a:t>supra</a:t>
            </a:r>
            <a:r>
              <a:rPr lang="en-US" dirty="0" smtClean="0"/>
              <a:t>, at 139</a:t>
            </a:r>
          </a:p>
          <a:p>
            <a:endParaRPr lang="en-US" dirty="0" smtClean="0"/>
          </a:p>
          <a:p>
            <a:r>
              <a:rPr lang="en-US" i="1" dirty="0" smtClean="0"/>
              <a:t>Vandenberg </a:t>
            </a:r>
            <a:r>
              <a:rPr lang="en-US" dirty="0" smtClean="0"/>
              <a:t>v.</a:t>
            </a:r>
            <a:r>
              <a:rPr lang="en-US" i="1" dirty="0" smtClean="0"/>
              <a:t> Montgomery</a:t>
            </a:r>
            <a:r>
              <a:rPr lang="en-US" dirty="0" smtClean="0"/>
              <a:t>, </a:t>
            </a:r>
            <a:r>
              <a:rPr lang="en-US" i="1" dirty="0" smtClean="0"/>
              <a:t>supra</a:t>
            </a:r>
            <a:r>
              <a:rPr lang="en-US" dirty="0" smtClean="0"/>
              <a:t>, at </a:t>
            </a:r>
            <a:r>
              <a:rPr lang="en-US" dirty="0" err="1" smtClean="0"/>
              <a:t>paras</a:t>
            </a:r>
            <a:r>
              <a:rPr lang="en-US" dirty="0" smtClean="0"/>
              <a:t>. 38 to 40</a:t>
            </a:r>
          </a:p>
          <a:p>
            <a:endParaRPr lang="en-US" dirty="0" smtClean="0"/>
          </a:p>
          <a:p>
            <a:endParaRPr lang="en-US" dirty="0"/>
          </a:p>
        </p:txBody>
      </p:sp>
      <p:sp>
        <p:nvSpPr>
          <p:cNvPr id="3" name="Title 2"/>
          <p:cNvSpPr>
            <a:spLocks noGrp="1"/>
          </p:cNvSpPr>
          <p:nvPr>
            <p:ph type="title"/>
          </p:nvPr>
        </p:nvSpPr>
        <p:spPr>
          <a:xfrm>
            <a:off x="2362200" y="274638"/>
            <a:ext cx="6324600" cy="1143000"/>
          </a:xfrm>
        </p:spPr>
        <p:txBody>
          <a:bodyPr/>
          <a:lstStyle/>
          <a:p>
            <a:endParaRPr lang="en-US" dirty="0"/>
          </a:p>
        </p:txBody>
      </p:sp>
      <p:pic>
        <p:nvPicPr>
          <p:cNvPr id="4" name="Picture 3" descr="dn[1] (3).jpg"/>
          <p:cNvPicPr>
            <a:picLocks noChangeAspect="1"/>
          </p:cNvPicPr>
          <p:nvPr/>
        </p:nvPicPr>
        <p:blipFill>
          <a:blip r:embed="rId2" cstate="print"/>
          <a:srcRect/>
          <a:stretch>
            <a:fillRect/>
          </a:stretch>
        </p:blipFill>
        <p:spPr bwMode="auto">
          <a:xfrm>
            <a:off x="152400" y="152400"/>
            <a:ext cx="2057400" cy="1776413"/>
          </a:xfrm>
          <a:prstGeom prst="rect">
            <a:avLst/>
          </a:prstGeom>
          <a:noFill/>
          <a:ln w="9525">
            <a:noFill/>
            <a:miter lim="800000"/>
            <a:headEnd/>
            <a:tailEnd/>
          </a:ln>
        </p:spPr>
      </p:pic>
      <p:sp>
        <p:nvSpPr>
          <p:cNvPr id="5" name="Slide Number Placeholder 4"/>
          <p:cNvSpPr>
            <a:spLocks noGrp="1"/>
          </p:cNvSpPr>
          <p:nvPr>
            <p:ph type="sldNum" sz="quarter" idx="12"/>
          </p:nvPr>
        </p:nvSpPr>
        <p:spPr/>
        <p:txBody>
          <a:bodyPr/>
          <a:lstStyle/>
          <a:p>
            <a:fld id="{5136DE92-3AFC-4FCD-B6DC-75E6AAEE33FD}" type="slidenum">
              <a:rPr lang="en-US" smtClean="0"/>
              <a:pPr/>
              <a:t>30</a:t>
            </a:fld>
            <a:endParaRPr lang="en-US"/>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 presetClass="entr" presetSubtype="8" fill="hold" grpId="0" nodeType="after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 calcmode="lin" valueType="num">
                                      <p:cBhvr additive="base">
                                        <p:cTn id="12" dur="500" fill="hold"/>
                                        <p:tgtEl>
                                          <p:spTgt spid="2">
                                            <p:txEl>
                                              <p:pRg st="2" end="2"/>
                                            </p:txEl>
                                          </p:spTgt>
                                        </p:tgtEl>
                                        <p:attrNameLst>
                                          <p:attrName>ppt_x</p:attrName>
                                        </p:attrNameLst>
                                      </p:cBhvr>
                                      <p:tavLst>
                                        <p:tav tm="0">
                                          <p:val>
                                            <p:strVal val="0-#ppt_w/2"/>
                                          </p:val>
                                        </p:tav>
                                        <p:tav tm="100000">
                                          <p:val>
                                            <p:strVal val="#ppt_x"/>
                                          </p:val>
                                        </p:tav>
                                      </p:tavLst>
                                    </p:anim>
                                    <p:anim calcmode="lin" valueType="num">
                                      <p:cBhvr additive="base">
                                        <p:cTn id="13" dur="500" fill="hold"/>
                                        <p:tgtEl>
                                          <p:spTgt spid="2">
                                            <p:txEl>
                                              <p:pRg st="2" end="2"/>
                                            </p:txEl>
                                          </p:spTgt>
                                        </p:tgtEl>
                                        <p:attrNameLst>
                                          <p:attrName>ppt_y</p:attrName>
                                        </p:attrNameLst>
                                      </p:cBhvr>
                                      <p:tavLst>
                                        <p:tav tm="0">
                                          <p:val>
                                            <p:strVal val="#ppt_y"/>
                                          </p:val>
                                        </p:tav>
                                        <p:tav tm="100000">
                                          <p:val>
                                            <p:strVal val="#ppt_y"/>
                                          </p:val>
                                        </p:tav>
                                      </p:tavLst>
                                    </p:anim>
                                  </p:childTnLst>
                                </p:cTn>
                              </p:par>
                            </p:childTnLst>
                          </p:cTn>
                        </p:par>
                        <p:par>
                          <p:cTn id="14" fill="hold">
                            <p:stCondLst>
                              <p:cond delay="1000"/>
                            </p:stCondLst>
                            <p:childTnLst>
                              <p:par>
                                <p:cTn id="15" presetID="2" presetClass="entr" presetSubtype="8" fill="hold" grpId="0" nodeType="afterEffect">
                                  <p:stCondLst>
                                    <p:cond delay="0"/>
                                  </p:stCondLst>
                                  <p:childTnLst>
                                    <p:set>
                                      <p:cBhvr>
                                        <p:cTn id="16" dur="1" fill="hold">
                                          <p:stCondLst>
                                            <p:cond delay="0"/>
                                          </p:stCondLst>
                                        </p:cTn>
                                        <p:tgtEl>
                                          <p:spTgt spid="2">
                                            <p:txEl>
                                              <p:pRg st="4" end="4"/>
                                            </p:txEl>
                                          </p:spTgt>
                                        </p:tgtEl>
                                        <p:attrNameLst>
                                          <p:attrName>style.visibility</p:attrName>
                                        </p:attrNameLst>
                                      </p:cBhvr>
                                      <p:to>
                                        <p:strVal val="visible"/>
                                      </p:to>
                                    </p:set>
                                    <p:anim calcmode="lin" valueType="num">
                                      <p:cBhvr additive="base">
                                        <p:cTn id="17" dur="500" fill="hold"/>
                                        <p:tgtEl>
                                          <p:spTgt spid="2">
                                            <p:txEl>
                                              <p:pRg st="4" end="4"/>
                                            </p:txEl>
                                          </p:spTgt>
                                        </p:tgtEl>
                                        <p:attrNameLst>
                                          <p:attrName>ppt_x</p:attrName>
                                        </p:attrNameLst>
                                      </p:cBhvr>
                                      <p:tavLst>
                                        <p:tav tm="0">
                                          <p:val>
                                            <p:strVal val="0-#ppt_w/2"/>
                                          </p:val>
                                        </p:tav>
                                        <p:tav tm="100000">
                                          <p:val>
                                            <p:strVal val="#ppt_x"/>
                                          </p:val>
                                        </p:tav>
                                      </p:tavLst>
                                    </p:anim>
                                    <p:anim calcmode="lin" valueType="num">
                                      <p:cBhvr additive="base">
                                        <p:cTn id="18" dur="500" fill="hold"/>
                                        <p:tgtEl>
                                          <p:spTgt spid="2">
                                            <p:txEl>
                                              <p:pRg st="4" end="4"/>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Lst>
  </p:timing>
</p:sld>
</file>

<file path=ppt/slides/slide3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85800" y="2133600"/>
            <a:ext cx="7772400" cy="2677711"/>
          </a:xfrm>
        </p:spPr>
        <p:txBody>
          <a:bodyPr>
            <a:normAutofit/>
          </a:bodyPr>
          <a:lstStyle/>
          <a:p>
            <a:pPr algn="ctr"/>
            <a:endParaRPr lang="en-US" sz="2800" dirty="0" smtClean="0"/>
          </a:p>
          <a:p>
            <a:pPr algn="ctr"/>
            <a:r>
              <a:rPr lang="en-US" sz="2800" dirty="0" smtClean="0"/>
              <a:t>Part 3: Serious: Is the impairment of the important function serious?</a:t>
            </a:r>
            <a:endParaRPr lang="en-US" dirty="0"/>
          </a:p>
        </p:txBody>
      </p:sp>
      <p:pic>
        <p:nvPicPr>
          <p:cNvPr id="4" name="Picture 3" descr="dn[1] (3).jpg"/>
          <p:cNvPicPr>
            <a:picLocks noChangeAspect="1"/>
          </p:cNvPicPr>
          <p:nvPr/>
        </p:nvPicPr>
        <p:blipFill>
          <a:blip r:embed="rId2" cstate="print"/>
          <a:srcRect/>
          <a:stretch>
            <a:fillRect/>
          </a:stretch>
        </p:blipFill>
        <p:spPr bwMode="auto">
          <a:xfrm>
            <a:off x="152400" y="152400"/>
            <a:ext cx="2057400" cy="1776413"/>
          </a:xfrm>
          <a:prstGeom prst="rect">
            <a:avLst/>
          </a:prstGeom>
          <a:noFill/>
          <a:ln w="9525">
            <a:noFill/>
            <a:miter lim="800000"/>
            <a:headEnd/>
            <a:tailEnd/>
          </a:ln>
        </p:spPr>
      </p:pic>
      <p:sp>
        <p:nvSpPr>
          <p:cNvPr id="5" name="Slide Number Placeholder 4"/>
          <p:cNvSpPr>
            <a:spLocks noGrp="1"/>
          </p:cNvSpPr>
          <p:nvPr>
            <p:ph type="sldNum" sz="quarter" idx="12"/>
          </p:nvPr>
        </p:nvSpPr>
        <p:spPr/>
        <p:txBody>
          <a:bodyPr/>
          <a:lstStyle/>
          <a:p>
            <a:fld id="{5136DE92-3AFC-4FCD-B6DC-75E6AAEE33FD}" type="slidenum">
              <a:rPr lang="en-US" smtClean="0"/>
              <a:pPr/>
              <a:t>31</a:t>
            </a:fld>
            <a:endParaRPr lang="en-US"/>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676400" y="1981200"/>
            <a:ext cx="7162800" cy="4419600"/>
          </a:xfrm>
        </p:spPr>
        <p:txBody>
          <a:bodyPr>
            <a:normAutofit/>
          </a:bodyPr>
          <a:lstStyle/>
          <a:p>
            <a:pPr lvl="0"/>
            <a:r>
              <a:rPr lang="en-US" dirty="0"/>
              <a:t>G</a:t>
            </a:r>
            <a:r>
              <a:rPr lang="en-US" dirty="0" smtClean="0"/>
              <a:t>enerally speaking, </a:t>
            </a:r>
            <a:r>
              <a:rPr lang="en-US" b="1" dirty="0" smtClean="0"/>
              <a:t>a serious impairment is one which causes substantial interference with the ability of the injured person to perform his or her usual daily activities or to continue his or her regular employment</a:t>
            </a:r>
            <a:r>
              <a:rPr lang="en-US" dirty="0" smtClean="0"/>
              <a:t>. </a:t>
            </a:r>
          </a:p>
          <a:p>
            <a:pPr>
              <a:buNone/>
            </a:pPr>
            <a:endParaRPr lang="en-US" dirty="0" smtClean="0"/>
          </a:p>
          <a:p>
            <a:r>
              <a:rPr lang="en-US" i="1" dirty="0" smtClean="0"/>
              <a:t>Meyer </a:t>
            </a:r>
            <a:r>
              <a:rPr lang="en-US" dirty="0" smtClean="0"/>
              <a:t>v.</a:t>
            </a:r>
            <a:r>
              <a:rPr lang="en-US" i="1" dirty="0" smtClean="0"/>
              <a:t> Bright</a:t>
            </a:r>
            <a:r>
              <a:rPr lang="en-US" dirty="0" smtClean="0"/>
              <a:t>, </a:t>
            </a:r>
            <a:r>
              <a:rPr lang="en-US" i="1" dirty="0" smtClean="0"/>
              <a:t>supra</a:t>
            </a:r>
            <a:r>
              <a:rPr lang="en-US" dirty="0" smtClean="0"/>
              <a:t>, at 142.</a:t>
            </a:r>
          </a:p>
          <a:p>
            <a:endParaRPr lang="en-US" dirty="0"/>
          </a:p>
        </p:txBody>
      </p:sp>
      <p:sp>
        <p:nvSpPr>
          <p:cNvPr id="3" name="Title 2"/>
          <p:cNvSpPr>
            <a:spLocks noGrp="1"/>
          </p:cNvSpPr>
          <p:nvPr>
            <p:ph type="title"/>
          </p:nvPr>
        </p:nvSpPr>
        <p:spPr>
          <a:xfrm>
            <a:off x="2362200" y="274638"/>
            <a:ext cx="6324600" cy="1143000"/>
          </a:xfrm>
        </p:spPr>
        <p:txBody>
          <a:bodyPr/>
          <a:lstStyle/>
          <a:p>
            <a:endParaRPr lang="en-US" dirty="0"/>
          </a:p>
        </p:txBody>
      </p:sp>
      <p:pic>
        <p:nvPicPr>
          <p:cNvPr id="4" name="Picture 3" descr="dn[1] (3).jpg"/>
          <p:cNvPicPr>
            <a:picLocks noChangeAspect="1"/>
          </p:cNvPicPr>
          <p:nvPr/>
        </p:nvPicPr>
        <p:blipFill>
          <a:blip r:embed="rId2" cstate="print"/>
          <a:srcRect/>
          <a:stretch>
            <a:fillRect/>
          </a:stretch>
        </p:blipFill>
        <p:spPr bwMode="auto">
          <a:xfrm>
            <a:off x="152400" y="152400"/>
            <a:ext cx="2057400" cy="1776413"/>
          </a:xfrm>
          <a:prstGeom prst="rect">
            <a:avLst/>
          </a:prstGeom>
          <a:noFill/>
          <a:ln w="9525">
            <a:noFill/>
            <a:miter lim="800000"/>
            <a:headEnd/>
            <a:tailEnd/>
          </a:ln>
        </p:spPr>
      </p:pic>
      <p:sp>
        <p:nvSpPr>
          <p:cNvPr id="5" name="Slide Number Placeholder 4"/>
          <p:cNvSpPr>
            <a:spLocks noGrp="1"/>
          </p:cNvSpPr>
          <p:nvPr>
            <p:ph type="sldNum" sz="quarter" idx="12"/>
          </p:nvPr>
        </p:nvSpPr>
        <p:spPr/>
        <p:txBody>
          <a:bodyPr/>
          <a:lstStyle/>
          <a:p>
            <a:fld id="{5136DE92-3AFC-4FCD-B6DC-75E6AAEE33FD}" type="slidenum">
              <a:rPr lang="en-US" smtClean="0"/>
              <a:pPr/>
              <a:t>32</a:t>
            </a:fld>
            <a:endParaRPr lang="en-US"/>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nodeType="after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 presetClass="entr" presetSubtype="8" fill="hold" nodeType="after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 calcmode="lin" valueType="num">
                                      <p:cBhvr additive="base">
                                        <p:cTn id="12" dur="500" fill="hold"/>
                                        <p:tgtEl>
                                          <p:spTgt spid="2">
                                            <p:txEl>
                                              <p:pRg st="2" end="2"/>
                                            </p:txEl>
                                          </p:spTgt>
                                        </p:tgtEl>
                                        <p:attrNameLst>
                                          <p:attrName>ppt_x</p:attrName>
                                        </p:attrNameLst>
                                      </p:cBhvr>
                                      <p:tavLst>
                                        <p:tav tm="0">
                                          <p:val>
                                            <p:strVal val="0-#ppt_w/2"/>
                                          </p:val>
                                        </p:tav>
                                        <p:tav tm="100000">
                                          <p:val>
                                            <p:strVal val="#ppt_x"/>
                                          </p:val>
                                        </p:tav>
                                      </p:tavLst>
                                    </p:anim>
                                    <p:anim calcmode="lin" valueType="num">
                                      <p:cBhvr additive="base">
                                        <p:cTn id="13" dur="500" fill="hold"/>
                                        <p:tgtEl>
                                          <p:spTgt spid="2">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676400" y="1981200"/>
            <a:ext cx="7162800" cy="4495800"/>
          </a:xfrm>
        </p:spPr>
        <p:txBody>
          <a:bodyPr>
            <a:normAutofit/>
          </a:bodyPr>
          <a:lstStyle/>
          <a:p>
            <a:pPr lvl="0"/>
            <a:r>
              <a:rPr lang="en-US" dirty="0" smtClean="0"/>
              <a:t>A person who can carry on daily activities, but is subject to permanent symptoms such as sleep disorder, severe neck pain, headaches, dizziness and nausea which have a significant effect on that person’s enjoyment of life still must be considered to be a serious impairment.  </a:t>
            </a:r>
          </a:p>
          <a:p>
            <a:endParaRPr lang="en-US" dirty="0"/>
          </a:p>
        </p:txBody>
      </p:sp>
      <p:sp>
        <p:nvSpPr>
          <p:cNvPr id="3" name="Title 2"/>
          <p:cNvSpPr>
            <a:spLocks noGrp="1"/>
          </p:cNvSpPr>
          <p:nvPr>
            <p:ph type="title"/>
          </p:nvPr>
        </p:nvSpPr>
        <p:spPr>
          <a:xfrm>
            <a:off x="2362200" y="274638"/>
            <a:ext cx="6324600" cy="1554162"/>
          </a:xfrm>
        </p:spPr>
        <p:txBody>
          <a:bodyPr>
            <a:normAutofit fontScale="90000"/>
          </a:bodyPr>
          <a:lstStyle/>
          <a:p>
            <a:r>
              <a:rPr lang="en-US" b="0" dirty="0" smtClean="0">
                <a:effectLst/>
              </a:rPr>
              <a:t>The Court’s Interpretation of “Serious”:</a:t>
            </a:r>
            <a:endParaRPr lang="en-US" b="0" dirty="0">
              <a:effectLst/>
            </a:endParaRPr>
          </a:p>
        </p:txBody>
      </p:sp>
      <p:pic>
        <p:nvPicPr>
          <p:cNvPr id="4" name="Picture 3" descr="dn[1] (3).jpg"/>
          <p:cNvPicPr>
            <a:picLocks noChangeAspect="1"/>
          </p:cNvPicPr>
          <p:nvPr/>
        </p:nvPicPr>
        <p:blipFill>
          <a:blip r:embed="rId2" cstate="print"/>
          <a:srcRect/>
          <a:stretch>
            <a:fillRect/>
          </a:stretch>
        </p:blipFill>
        <p:spPr bwMode="auto">
          <a:xfrm>
            <a:off x="152400" y="152400"/>
            <a:ext cx="2057400" cy="1776413"/>
          </a:xfrm>
          <a:prstGeom prst="rect">
            <a:avLst/>
          </a:prstGeom>
          <a:noFill/>
          <a:ln w="9525">
            <a:noFill/>
            <a:miter lim="800000"/>
            <a:headEnd/>
            <a:tailEnd/>
          </a:ln>
        </p:spPr>
      </p:pic>
      <p:sp>
        <p:nvSpPr>
          <p:cNvPr id="5" name="Slide Number Placeholder 4"/>
          <p:cNvSpPr>
            <a:spLocks noGrp="1"/>
          </p:cNvSpPr>
          <p:nvPr>
            <p:ph type="sldNum" sz="quarter" idx="12"/>
          </p:nvPr>
        </p:nvSpPr>
        <p:spPr/>
        <p:txBody>
          <a:bodyPr/>
          <a:lstStyle/>
          <a:p>
            <a:fld id="{5136DE92-3AFC-4FCD-B6DC-75E6AAEE33FD}" type="slidenum">
              <a:rPr lang="en-US" smtClean="0"/>
              <a:pPr/>
              <a:t>33</a:t>
            </a:fld>
            <a:endParaRPr lang="en-US"/>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0-#ppt_w/2"/>
                                          </p:val>
                                        </p:tav>
                                        <p:tav tm="100000">
                                          <p:val>
                                            <p:strVal val="#ppt_x"/>
                                          </p:val>
                                        </p:tav>
                                      </p:tavLst>
                                    </p:anim>
                                    <p:anim calcmode="lin" valueType="num">
                                      <p:cBhvr additive="base">
                                        <p:cTn id="8" dur="500" fill="hold"/>
                                        <p:tgtEl>
                                          <p:spTgt spid="3"/>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 presetClass="entr" presetSubtype="8" fill="hold" grpId="0" nodeType="afterEffect">
                                  <p:stCondLst>
                                    <p:cond delay="0"/>
                                  </p:stCondLst>
                                  <p:childTnLst>
                                    <p:set>
                                      <p:cBhvr>
                                        <p:cTn id="11" dur="1" fill="hold">
                                          <p:stCondLst>
                                            <p:cond delay="0"/>
                                          </p:stCondLst>
                                        </p:cTn>
                                        <p:tgtEl>
                                          <p:spTgt spid="2">
                                            <p:txEl>
                                              <p:pRg st="0" end="0"/>
                                            </p:txEl>
                                          </p:spTgt>
                                        </p:tgtEl>
                                        <p:attrNameLst>
                                          <p:attrName>style.visibility</p:attrName>
                                        </p:attrNameLst>
                                      </p:cBhvr>
                                      <p:to>
                                        <p:strVal val="visible"/>
                                      </p:to>
                                    </p:set>
                                    <p:anim calcmode="lin" valueType="num">
                                      <p:cBhvr additive="base">
                                        <p:cTn id="12" dur="500" fill="hold"/>
                                        <p:tgtEl>
                                          <p:spTgt spid="2">
                                            <p:txEl>
                                              <p:pRg st="0" end="0"/>
                                            </p:txEl>
                                          </p:spTgt>
                                        </p:tgtEl>
                                        <p:attrNameLst>
                                          <p:attrName>ppt_x</p:attrName>
                                        </p:attrNameLst>
                                      </p:cBhvr>
                                      <p:tavLst>
                                        <p:tav tm="0">
                                          <p:val>
                                            <p:strVal val="0-#ppt_w/2"/>
                                          </p:val>
                                        </p:tav>
                                        <p:tav tm="100000">
                                          <p:val>
                                            <p:strVal val="#ppt_x"/>
                                          </p:val>
                                        </p:tav>
                                      </p:tavLst>
                                    </p:anim>
                                    <p:anim calcmode="lin" valueType="num">
                                      <p:cBhvr additive="base">
                                        <p:cTn id="13" dur="500" fill="hold"/>
                                        <p:tgtEl>
                                          <p:spTgt spid="2">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P spid="3"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676400" y="1981200"/>
            <a:ext cx="7010400" cy="4343400"/>
          </a:xfrm>
        </p:spPr>
        <p:txBody>
          <a:bodyPr>
            <a:noAutofit/>
          </a:bodyPr>
          <a:lstStyle/>
          <a:p>
            <a:pPr lvl="0">
              <a:buNone/>
            </a:pPr>
            <a:endParaRPr lang="en-US" sz="1200" dirty="0" smtClean="0"/>
          </a:p>
          <a:p>
            <a:pPr lvl="0"/>
            <a:r>
              <a:rPr lang="en-US" sz="2600" dirty="0" smtClean="0"/>
              <a:t>The requirement that the impairment be ‘serious’ may be satisfied even although plaintiffs, through determination, resume the activities of employment and the responsibilities of household but continue to experience pain.  Perseverance is OK.</a:t>
            </a:r>
          </a:p>
          <a:p>
            <a:endParaRPr lang="en-US" sz="2600" dirty="0"/>
          </a:p>
        </p:txBody>
      </p:sp>
      <p:pic>
        <p:nvPicPr>
          <p:cNvPr id="4" name="Picture 3" descr="dn[1] (3).jpg"/>
          <p:cNvPicPr>
            <a:picLocks noChangeAspect="1"/>
          </p:cNvPicPr>
          <p:nvPr/>
        </p:nvPicPr>
        <p:blipFill>
          <a:blip r:embed="rId2" cstate="print"/>
          <a:srcRect/>
          <a:stretch>
            <a:fillRect/>
          </a:stretch>
        </p:blipFill>
        <p:spPr bwMode="auto">
          <a:xfrm>
            <a:off x="152400" y="152400"/>
            <a:ext cx="2057400" cy="1776413"/>
          </a:xfrm>
          <a:prstGeom prst="rect">
            <a:avLst/>
          </a:prstGeom>
          <a:noFill/>
          <a:ln w="9525">
            <a:noFill/>
            <a:miter lim="800000"/>
            <a:headEnd/>
            <a:tailEnd/>
          </a:ln>
        </p:spPr>
      </p:pic>
      <p:sp>
        <p:nvSpPr>
          <p:cNvPr id="5" name="Slide Number Placeholder 4"/>
          <p:cNvSpPr>
            <a:spLocks noGrp="1"/>
          </p:cNvSpPr>
          <p:nvPr>
            <p:ph type="sldNum" sz="quarter" idx="12"/>
          </p:nvPr>
        </p:nvSpPr>
        <p:spPr/>
        <p:txBody>
          <a:bodyPr/>
          <a:lstStyle/>
          <a:p>
            <a:fld id="{5136DE92-3AFC-4FCD-B6DC-75E6AAEE33FD}" type="slidenum">
              <a:rPr lang="en-US" smtClean="0"/>
              <a:pPr/>
              <a:t>34</a:t>
            </a:fld>
            <a:endParaRPr lang="en-US"/>
          </a:p>
        </p:txBody>
      </p:sp>
      <p:sp>
        <p:nvSpPr>
          <p:cNvPr id="6" name="Title 2"/>
          <p:cNvSpPr>
            <a:spLocks noGrp="1"/>
          </p:cNvSpPr>
          <p:nvPr>
            <p:ph type="title"/>
          </p:nvPr>
        </p:nvSpPr>
        <p:spPr>
          <a:xfrm>
            <a:off x="2362200" y="274638"/>
            <a:ext cx="6324600" cy="1554162"/>
          </a:xfrm>
        </p:spPr>
        <p:txBody>
          <a:bodyPr>
            <a:normAutofit fontScale="90000"/>
          </a:bodyPr>
          <a:lstStyle/>
          <a:p>
            <a:r>
              <a:rPr lang="en-US" b="0" dirty="0" smtClean="0">
                <a:effectLst/>
              </a:rPr>
              <a:t>The Court’s Interpretation of “Serious” (</a:t>
            </a:r>
            <a:r>
              <a:rPr lang="en-US" b="0" dirty="0" err="1" smtClean="0">
                <a:effectLst/>
              </a:rPr>
              <a:t>Cnt’d</a:t>
            </a:r>
            <a:r>
              <a:rPr lang="en-US" b="0" dirty="0" smtClean="0">
                <a:effectLst/>
              </a:rPr>
              <a:t>)</a:t>
            </a:r>
            <a:endParaRPr lang="en-US" b="0" dirty="0">
              <a:effectLst/>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0-#ppt_w/2"/>
                                          </p:val>
                                        </p:tav>
                                        <p:tav tm="100000">
                                          <p:val>
                                            <p:strVal val="#ppt_x"/>
                                          </p:val>
                                        </p:tav>
                                      </p:tavLst>
                                    </p:anim>
                                    <p:anim calcmode="lin" valueType="num">
                                      <p:cBhvr additive="base">
                                        <p:cTn id="8" dur="500" fill="hold"/>
                                        <p:tgtEl>
                                          <p:spTgt spid="6"/>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 presetClass="entr" presetSubtype="8" fill="hold" grpId="0" nodeType="after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 calcmode="lin" valueType="num">
                                      <p:cBhvr additive="base">
                                        <p:cTn id="12" dur="500" fill="hold"/>
                                        <p:tgtEl>
                                          <p:spTgt spid="2">
                                            <p:txEl>
                                              <p:pRg st="1" end="1"/>
                                            </p:txEl>
                                          </p:spTgt>
                                        </p:tgtEl>
                                        <p:attrNameLst>
                                          <p:attrName>ppt_x</p:attrName>
                                        </p:attrNameLst>
                                      </p:cBhvr>
                                      <p:tavLst>
                                        <p:tav tm="0">
                                          <p:val>
                                            <p:strVal val="0-#ppt_w/2"/>
                                          </p:val>
                                        </p:tav>
                                        <p:tav tm="100000">
                                          <p:val>
                                            <p:strVal val="#ppt_x"/>
                                          </p:val>
                                        </p:tav>
                                      </p:tavLst>
                                    </p:anim>
                                    <p:anim calcmode="lin" valueType="num">
                                      <p:cBhvr additive="base">
                                        <p:cTn id="13" dur="500" fill="hold"/>
                                        <p:tgtEl>
                                          <p:spTgt spid="2">
                                            <p:txEl>
                                              <p:pRg st="1" end="1"/>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P spid="6" grpId="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676400" y="1981200"/>
            <a:ext cx="7315200" cy="4026091"/>
          </a:xfrm>
        </p:spPr>
        <p:txBody>
          <a:bodyPr/>
          <a:lstStyle/>
          <a:p>
            <a:pPr lvl="0"/>
            <a:r>
              <a:rPr lang="en-US" dirty="0" smtClean="0"/>
              <a:t>In addition, whether the continuing pain seriously affects their enjoyment of life, their ability to socialize with others, have intimate relations, enjoy their children, and engage in recreational pursuits, must also be considered . </a:t>
            </a:r>
            <a:endParaRPr lang="en-US" dirty="0"/>
          </a:p>
        </p:txBody>
      </p:sp>
      <p:pic>
        <p:nvPicPr>
          <p:cNvPr id="4" name="Picture 3" descr="dn[1] (3).jpg"/>
          <p:cNvPicPr>
            <a:picLocks noChangeAspect="1"/>
          </p:cNvPicPr>
          <p:nvPr/>
        </p:nvPicPr>
        <p:blipFill>
          <a:blip r:embed="rId2" cstate="print"/>
          <a:srcRect/>
          <a:stretch>
            <a:fillRect/>
          </a:stretch>
        </p:blipFill>
        <p:spPr bwMode="auto">
          <a:xfrm>
            <a:off x="152400" y="152400"/>
            <a:ext cx="2057400" cy="1776413"/>
          </a:xfrm>
          <a:prstGeom prst="rect">
            <a:avLst/>
          </a:prstGeom>
          <a:noFill/>
          <a:ln w="9525">
            <a:noFill/>
            <a:miter lim="800000"/>
            <a:headEnd/>
            <a:tailEnd/>
          </a:ln>
        </p:spPr>
      </p:pic>
      <p:sp>
        <p:nvSpPr>
          <p:cNvPr id="5" name="Slide Number Placeholder 4"/>
          <p:cNvSpPr>
            <a:spLocks noGrp="1"/>
          </p:cNvSpPr>
          <p:nvPr>
            <p:ph type="sldNum" sz="quarter" idx="12"/>
          </p:nvPr>
        </p:nvSpPr>
        <p:spPr/>
        <p:txBody>
          <a:bodyPr/>
          <a:lstStyle/>
          <a:p>
            <a:fld id="{5136DE92-3AFC-4FCD-B6DC-75E6AAEE33FD}" type="slidenum">
              <a:rPr lang="en-US" smtClean="0"/>
              <a:pPr/>
              <a:t>35</a:t>
            </a:fld>
            <a:endParaRPr lang="en-US"/>
          </a:p>
        </p:txBody>
      </p:sp>
      <p:sp>
        <p:nvSpPr>
          <p:cNvPr id="6" name="Title 2"/>
          <p:cNvSpPr>
            <a:spLocks noGrp="1"/>
          </p:cNvSpPr>
          <p:nvPr>
            <p:ph type="title"/>
          </p:nvPr>
        </p:nvSpPr>
        <p:spPr>
          <a:xfrm>
            <a:off x="2362200" y="274638"/>
            <a:ext cx="6324600" cy="1554162"/>
          </a:xfrm>
        </p:spPr>
        <p:txBody>
          <a:bodyPr>
            <a:normAutofit fontScale="90000"/>
          </a:bodyPr>
          <a:lstStyle/>
          <a:p>
            <a:r>
              <a:rPr lang="en-US" b="0" dirty="0" smtClean="0">
                <a:effectLst/>
              </a:rPr>
              <a:t>The Court’s Interpretation of “Serious”:</a:t>
            </a:r>
            <a:endParaRPr lang="en-US" b="0" dirty="0">
              <a:effectLst/>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0-#ppt_w/2"/>
                                          </p:val>
                                        </p:tav>
                                        <p:tav tm="100000">
                                          <p:val>
                                            <p:strVal val="#ppt_x"/>
                                          </p:val>
                                        </p:tav>
                                      </p:tavLst>
                                    </p:anim>
                                    <p:anim calcmode="lin" valueType="num">
                                      <p:cBhvr additive="base">
                                        <p:cTn id="8" dur="500" fill="hold"/>
                                        <p:tgtEl>
                                          <p:spTgt spid="6"/>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 presetClass="entr" presetSubtype="8" fill="hold" grpId="0" nodeType="afterEffect">
                                  <p:stCondLst>
                                    <p:cond delay="0"/>
                                  </p:stCondLst>
                                  <p:childTnLst>
                                    <p:set>
                                      <p:cBhvr>
                                        <p:cTn id="11" dur="1" fill="hold">
                                          <p:stCondLst>
                                            <p:cond delay="0"/>
                                          </p:stCondLst>
                                        </p:cTn>
                                        <p:tgtEl>
                                          <p:spTgt spid="2">
                                            <p:txEl>
                                              <p:pRg st="0" end="0"/>
                                            </p:txEl>
                                          </p:spTgt>
                                        </p:tgtEl>
                                        <p:attrNameLst>
                                          <p:attrName>style.visibility</p:attrName>
                                        </p:attrNameLst>
                                      </p:cBhvr>
                                      <p:to>
                                        <p:strVal val="visible"/>
                                      </p:to>
                                    </p:set>
                                    <p:anim calcmode="lin" valueType="num">
                                      <p:cBhvr additive="base">
                                        <p:cTn id="12" dur="500" fill="hold"/>
                                        <p:tgtEl>
                                          <p:spTgt spid="2">
                                            <p:txEl>
                                              <p:pRg st="0" end="0"/>
                                            </p:txEl>
                                          </p:spTgt>
                                        </p:tgtEl>
                                        <p:attrNameLst>
                                          <p:attrName>ppt_x</p:attrName>
                                        </p:attrNameLst>
                                      </p:cBhvr>
                                      <p:tavLst>
                                        <p:tav tm="0">
                                          <p:val>
                                            <p:strVal val="0-#ppt_w/2"/>
                                          </p:val>
                                        </p:tav>
                                        <p:tav tm="100000">
                                          <p:val>
                                            <p:strVal val="#ppt_x"/>
                                          </p:val>
                                        </p:tav>
                                      </p:tavLst>
                                    </p:anim>
                                    <p:anim calcmode="lin" valueType="num">
                                      <p:cBhvr additive="base">
                                        <p:cTn id="13" dur="500" fill="hold"/>
                                        <p:tgtEl>
                                          <p:spTgt spid="2">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6" grpId="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676400" y="1981200"/>
            <a:ext cx="7239000" cy="4495800"/>
          </a:xfrm>
        </p:spPr>
        <p:txBody>
          <a:bodyPr>
            <a:noAutofit/>
          </a:bodyPr>
          <a:lstStyle/>
          <a:p>
            <a:pPr lvl="0">
              <a:buNone/>
            </a:pPr>
            <a:endParaRPr lang="en-US" sz="1200" dirty="0" smtClean="0"/>
          </a:p>
          <a:p>
            <a:pPr lvl="0"/>
            <a:r>
              <a:rPr lang="en-US" sz="2600" dirty="0" smtClean="0"/>
              <a:t>If the injuries have further marginalized the plaintiff’s existence and have had a serious physical and psychological impact on the future enjoyment of his or her life, then the impairment is serious.  </a:t>
            </a:r>
          </a:p>
          <a:p>
            <a:endParaRPr lang="en-US" sz="2600" dirty="0"/>
          </a:p>
        </p:txBody>
      </p:sp>
      <p:pic>
        <p:nvPicPr>
          <p:cNvPr id="4" name="Picture 3" descr="dn[1] (3).jpg"/>
          <p:cNvPicPr>
            <a:picLocks noChangeAspect="1"/>
          </p:cNvPicPr>
          <p:nvPr/>
        </p:nvPicPr>
        <p:blipFill>
          <a:blip r:embed="rId2" cstate="print"/>
          <a:srcRect/>
          <a:stretch>
            <a:fillRect/>
          </a:stretch>
        </p:blipFill>
        <p:spPr bwMode="auto">
          <a:xfrm>
            <a:off x="152400" y="152400"/>
            <a:ext cx="2057400" cy="1776413"/>
          </a:xfrm>
          <a:prstGeom prst="rect">
            <a:avLst/>
          </a:prstGeom>
          <a:noFill/>
          <a:ln w="9525">
            <a:noFill/>
            <a:miter lim="800000"/>
            <a:headEnd/>
            <a:tailEnd/>
          </a:ln>
        </p:spPr>
      </p:pic>
      <p:sp>
        <p:nvSpPr>
          <p:cNvPr id="5" name="Slide Number Placeholder 4"/>
          <p:cNvSpPr>
            <a:spLocks noGrp="1"/>
          </p:cNvSpPr>
          <p:nvPr>
            <p:ph type="sldNum" sz="quarter" idx="12"/>
          </p:nvPr>
        </p:nvSpPr>
        <p:spPr/>
        <p:txBody>
          <a:bodyPr/>
          <a:lstStyle/>
          <a:p>
            <a:fld id="{5136DE92-3AFC-4FCD-B6DC-75E6AAEE33FD}" type="slidenum">
              <a:rPr lang="en-US" smtClean="0"/>
              <a:pPr/>
              <a:t>36</a:t>
            </a:fld>
            <a:endParaRPr lang="en-US"/>
          </a:p>
        </p:txBody>
      </p:sp>
      <p:sp>
        <p:nvSpPr>
          <p:cNvPr id="6" name="Title 2"/>
          <p:cNvSpPr>
            <a:spLocks noGrp="1"/>
          </p:cNvSpPr>
          <p:nvPr>
            <p:ph type="title"/>
          </p:nvPr>
        </p:nvSpPr>
        <p:spPr>
          <a:xfrm>
            <a:off x="2362200" y="274638"/>
            <a:ext cx="6324600" cy="1554162"/>
          </a:xfrm>
        </p:spPr>
        <p:txBody>
          <a:bodyPr>
            <a:normAutofit fontScale="90000"/>
          </a:bodyPr>
          <a:lstStyle/>
          <a:p>
            <a:r>
              <a:rPr lang="en-US" b="0" dirty="0" smtClean="0">
                <a:effectLst/>
              </a:rPr>
              <a:t>The Court’s Interpretation of “Serious”:</a:t>
            </a:r>
            <a:endParaRPr lang="en-US" b="0" dirty="0">
              <a:effectLst/>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0-#ppt_w/2"/>
                                          </p:val>
                                        </p:tav>
                                        <p:tav tm="100000">
                                          <p:val>
                                            <p:strVal val="#ppt_x"/>
                                          </p:val>
                                        </p:tav>
                                      </p:tavLst>
                                    </p:anim>
                                    <p:anim calcmode="lin" valueType="num">
                                      <p:cBhvr additive="base">
                                        <p:cTn id="8" dur="500" fill="hold"/>
                                        <p:tgtEl>
                                          <p:spTgt spid="6"/>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 presetClass="entr" presetSubtype="8" fill="hold" grpId="0" nodeType="after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 calcmode="lin" valueType="num">
                                      <p:cBhvr additive="base">
                                        <p:cTn id="12" dur="500" fill="hold"/>
                                        <p:tgtEl>
                                          <p:spTgt spid="2">
                                            <p:txEl>
                                              <p:pRg st="1" end="1"/>
                                            </p:txEl>
                                          </p:spTgt>
                                        </p:tgtEl>
                                        <p:attrNameLst>
                                          <p:attrName>ppt_x</p:attrName>
                                        </p:attrNameLst>
                                      </p:cBhvr>
                                      <p:tavLst>
                                        <p:tav tm="0">
                                          <p:val>
                                            <p:strVal val="0-#ppt_w/2"/>
                                          </p:val>
                                        </p:tav>
                                        <p:tav tm="100000">
                                          <p:val>
                                            <p:strVal val="#ppt_x"/>
                                          </p:val>
                                        </p:tav>
                                      </p:tavLst>
                                    </p:anim>
                                    <p:anim calcmode="lin" valueType="num">
                                      <p:cBhvr additive="base">
                                        <p:cTn id="13" dur="500" fill="hold"/>
                                        <p:tgtEl>
                                          <p:spTgt spid="2">
                                            <p:txEl>
                                              <p:pRg st="1" end="1"/>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P spid="6" grpId="0"/>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676400" y="1981200"/>
            <a:ext cx="7010400" cy="4026091"/>
          </a:xfrm>
        </p:spPr>
        <p:txBody>
          <a:bodyPr/>
          <a:lstStyle/>
          <a:p>
            <a:pPr lvl="0"/>
            <a:r>
              <a:rPr lang="en-US" dirty="0" smtClean="0"/>
              <a:t>For some plaintiffs, it may be possible for them to do all of the things that they did before the injury on an occasional basis.  However, if the activity cannot be done constantly and consistently and there is substantial interference with work and leisure functions, the impairment may be considered “serious”. </a:t>
            </a:r>
          </a:p>
          <a:p>
            <a:endParaRPr lang="en-US" dirty="0"/>
          </a:p>
        </p:txBody>
      </p:sp>
      <p:pic>
        <p:nvPicPr>
          <p:cNvPr id="4" name="Picture 3" descr="dn[1] (3).jpg"/>
          <p:cNvPicPr>
            <a:picLocks noChangeAspect="1"/>
          </p:cNvPicPr>
          <p:nvPr/>
        </p:nvPicPr>
        <p:blipFill>
          <a:blip r:embed="rId2" cstate="print"/>
          <a:srcRect/>
          <a:stretch>
            <a:fillRect/>
          </a:stretch>
        </p:blipFill>
        <p:spPr bwMode="auto">
          <a:xfrm>
            <a:off x="152400" y="152400"/>
            <a:ext cx="2057400" cy="1776413"/>
          </a:xfrm>
          <a:prstGeom prst="rect">
            <a:avLst/>
          </a:prstGeom>
          <a:noFill/>
          <a:ln w="9525">
            <a:noFill/>
            <a:miter lim="800000"/>
            <a:headEnd/>
            <a:tailEnd/>
          </a:ln>
        </p:spPr>
      </p:pic>
      <p:sp>
        <p:nvSpPr>
          <p:cNvPr id="5" name="Slide Number Placeholder 4"/>
          <p:cNvSpPr>
            <a:spLocks noGrp="1"/>
          </p:cNvSpPr>
          <p:nvPr>
            <p:ph type="sldNum" sz="quarter" idx="12"/>
          </p:nvPr>
        </p:nvSpPr>
        <p:spPr/>
        <p:txBody>
          <a:bodyPr/>
          <a:lstStyle/>
          <a:p>
            <a:fld id="{5136DE92-3AFC-4FCD-B6DC-75E6AAEE33FD}" type="slidenum">
              <a:rPr lang="en-US" smtClean="0"/>
              <a:pPr/>
              <a:t>37</a:t>
            </a:fld>
            <a:endParaRPr lang="en-US"/>
          </a:p>
        </p:txBody>
      </p:sp>
      <p:sp>
        <p:nvSpPr>
          <p:cNvPr id="6" name="Title 2"/>
          <p:cNvSpPr>
            <a:spLocks noGrp="1"/>
          </p:cNvSpPr>
          <p:nvPr>
            <p:ph type="title"/>
          </p:nvPr>
        </p:nvSpPr>
        <p:spPr>
          <a:xfrm>
            <a:off x="2362200" y="274638"/>
            <a:ext cx="6324600" cy="1554162"/>
          </a:xfrm>
        </p:spPr>
        <p:txBody>
          <a:bodyPr>
            <a:normAutofit fontScale="90000"/>
          </a:bodyPr>
          <a:lstStyle/>
          <a:p>
            <a:r>
              <a:rPr lang="en-US" b="0" dirty="0" smtClean="0">
                <a:effectLst/>
              </a:rPr>
              <a:t>The Court’s Interpretation of “Serious”:</a:t>
            </a:r>
            <a:endParaRPr lang="en-US" b="0" dirty="0">
              <a:effectLst/>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0-#ppt_w/2"/>
                                          </p:val>
                                        </p:tav>
                                        <p:tav tm="100000">
                                          <p:val>
                                            <p:strVal val="#ppt_x"/>
                                          </p:val>
                                        </p:tav>
                                      </p:tavLst>
                                    </p:anim>
                                    <p:anim calcmode="lin" valueType="num">
                                      <p:cBhvr additive="base">
                                        <p:cTn id="8" dur="500" fill="hold"/>
                                        <p:tgtEl>
                                          <p:spTgt spid="6"/>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 presetClass="entr" presetSubtype="8" fill="hold" grpId="0" nodeType="afterEffect">
                                  <p:stCondLst>
                                    <p:cond delay="0"/>
                                  </p:stCondLst>
                                  <p:childTnLst>
                                    <p:set>
                                      <p:cBhvr>
                                        <p:cTn id="11" dur="1" fill="hold">
                                          <p:stCondLst>
                                            <p:cond delay="0"/>
                                          </p:stCondLst>
                                        </p:cTn>
                                        <p:tgtEl>
                                          <p:spTgt spid="2">
                                            <p:txEl>
                                              <p:pRg st="0" end="0"/>
                                            </p:txEl>
                                          </p:spTgt>
                                        </p:tgtEl>
                                        <p:attrNameLst>
                                          <p:attrName>style.visibility</p:attrName>
                                        </p:attrNameLst>
                                      </p:cBhvr>
                                      <p:to>
                                        <p:strVal val="visible"/>
                                      </p:to>
                                    </p:set>
                                    <p:anim calcmode="lin" valueType="num">
                                      <p:cBhvr additive="base">
                                        <p:cTn id="12" dur="500" fill="hold"/>
                                        <p:tgtEl>
                                          <p:spTgt spid="2">
                                            <p:txEl>
                                              <p:pRg st="0" end="0"/>
                                            </p:txEl>
                                          </p:spTgt>
                                        </p:tgtEl>
                                        <p:attrNameLst>
                                          <p:attrName>ppt_x</p:attrName>
                                        </p:attrNameLst>
                                      </p:cBhvr>
                                      <p:tavLst>
                                        <p:tav tm="0">
                                          <p:val>
                                            <p:strVal val="0-#ppt_w/2"/>
                                          </p:val>
                                        </p:tav>
                                        <p:tav tm="100000">
                                          <p:val>
                                            <p:strVal val="#ppt_x"/>
                                          </p:val>
                                        </p:tav>
                                      </p:tavLst>
                                    </p:anim>
                                    <p:anim calcmode="lin" valueType="num">
                                      <p:cBhvr additive="base">
                                        <p:cTn id="13" dur="500" fill="hold"/>
                                        <p:tgtEl>
                                          <p:spTgt spid="2">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6" grpId="0"/>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676400" y="1981200"/>
            <a:ext cx="7010400" cy="4026091"/>
          </a:xfrm>
        </p:spPr>
        <p:txBody>
          <a:bodyPr/>
          <a:lstStyle/>
          <a:p>
            <a:pPr lvl="0"/>
            <a:r>
              <a:rPr lang="en-US" dirty="0" smtClean="0"/>
              <a:t>A person who is able to undertake many activities, but cannot enjoy consistent completion and enjoyment of normal activities of daily living has been found to suffer serious impairment.  </a:t>
            </a:r>
          </a:p>
          <a:p>
            <a:pPr lvl="0">
              <a:buNone/>
            </a:pPr>
            <a:endParaRPr lang="en-US" sz="1200" dirty="0" smtClean="0"/>
          </a:p>
          <a:p>
            <a:r>
              <a:rPr lang="en-US" sz="2400" i="1" dirty="0" smtClean="0"/>
              <a:t>May </a:t>
            </a:r>
            <a:r>
              <a:rPr lang="en-US" sz="2400" dirty="0" smtClean="0"/>
              <a:t>v</a:t>
            </a:r>
            <a:r>
              <a:rPr lang="en-US" sz="2400" i="1" dirty="0" smtClean="0"/>
              <a:t>. </a:t>
            </a:r>
            <a:r>
              <a:rPr lang="en-US" sz="2400" i="1" dirty="0" err="1" smtClean="0"/>
              <a:t>Casola</a:t>
            </a:r>
            <a:r>
              <a:rPr lang="en-US" sz="2400" dirty="0" smtClean="0"/>
              <a:t>, 1998 </a:t>
            </a:r>
            <a:r>
              <a:rPr lang="en-US" sz="2400" dirty="0" err="1" smtClean="0"/>
              <a:t>CarswellOnt</a:t>
            </a:r>
            <a:r>
              <a:rPr lang="en-US" sz="2400" dirty="0" smtClean="0"/>
              <a:t> 2420 (ON C.A.) at </a:t>
            </a:r>
            <a:r>
              <a:rPr lang="en-US" sz="2400" dirty="0" err="1" smtClean="0"/>
              <a:t>para</a:t>
            </a:r>
            <a:r>
              <a:rPr lang="en-US" sz="2400" dirty="0" smtClean="0"/>
              <a:t>. 1.</a:t>
            </a:r>
          </a:p>
          <a:p>
            <a:endParaRPr lang="en-US" dirty="0"/>
          </a:p>
        </p:txBody>
      </p:sp>
      <p:pic>
        <p:nvPicPr>
          <p:cNvPr id="4" name="Picture 3" descr="dn[1] (3).jpg"/>
          <p:cNvPicPr>
            <a:picLocks noChangeAspect="1"/>
          </p:cNvPicPr>
          <p:nvPr/>
        </p:nvPicPr>
        <p:blipFill>
          <a:blip r:embed="rId2" cstate="print"/>
          <a:srcRect/>
          <a:stretch>
            <a:fillRect/>
          </a:stretch>
        </p:blipFill>
        <p:spPr bwMode="auto">
          <a:xfrm>
            <a:off x="152400" y="152400"/>
            <a:ext cx="2057400" cy="1776413"/>
          </a:xfrm>
          <a:prstGeom prst="rect">
            <a:avLst/>
          </a:prstGeom>
          <a:noFill/>
          <a:ln w="9525">
            <a:noFill/>
            <a:miter lim="800000"/>
            <a:headEnd/>
            <a:tailEnd/>
          </a:ln>
        </p:spPr>
      </p:pic>
      <p:sp>
        <p:nvSpPr>
          <p:cNvPr id="5" name="Slide Number Placeholder 4"/>
          <p:cNvSpPr>
            <a:spLocks noGrp="1"/>
          </p:cNvSpPr>
          <p:nvPr>
            <p:ph type="sldNum" sz="quarter" idx="12"/>
          </p:nvPr>
        </p:nvSpPr>
        <p:spPr/>
        <p:txBody>
          <a:bodyPr/>
          <a:lstStyle/>
          <a:p>
            <a:fld id="{5136DE92-3AFC-4FCD-B6DC-75E6AAEE33FD}" type="slidenum">
              <a:rPr lang="en-US" smtClean="0"/>
              <a:pPr/>
              <a:t>38</a:t>
            </a:fld>
            <a:endParaRPr lang="en-US"/>
          </a:p>
        </p:txBody>
      </p:sp>
      <p:sp>
        <p:nvSpPr>
          <p:cNvPr id="6" name="Title 2"/>
          <p:cNvSpPr>
            <a:spLocks noGrp="1"/>
          </p:cNvSpPr>
          <p:nvPr>
            <p:ph type="title"/>
          </p:nvPr>
        </p:nvSpPr>
        <p:spPr>
          <a:xfrm>
            <a:off x="2362200" y="274638"/>
            <a:ext cx="6324600" cy="1554162"/>
          </a:xfrm>
        </p:spPr>
        <p:txBody>
          <a:bodyPr>
            <a:normAutofit fontScale="90000"/>
          </a:bodyPr>
          <a:lstStyle/>
          <a:p>
            <a:r>
              <a:rPr lang="en-US" b="0" dirty="0" smtClean="0">
                <a:effectLst/>
              </a:rPr>
              <a:t>The Court’s Interpretation of “Serious”:</a:t>
            </a:r>
            <a:endParaRPr lang="en-US" b="0" dirty="0">
              <a:effectLst/>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0-#ppt_w/2"/>
                                          </p:val>
                                        </p:tav>
                                        <p:tav tm="100000">
                                          <p:val>
                                            <p:strVal val="#ppt_x"/>
                                          </p:val>
                                        </p:tav>
                                      </p:tavLst>
                                    </p:anim>
                                    <p:anim calcmode="lin" valueType="num">
                                      <p:cBhvr additive="base">
                                        <p:cTn id="8" dur="500" fill="hold"/>
                                        <p:tgtEl>
                                          <p:spTgt spid="6"/>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 presetClass="entr" presetSubtype="8" fill="hold" grpId="0" nodeType="afterEffect">
                                  <p:stCondLst>
                                    <p:cond delay="0"/>
                                  </p:stCondLst>
                                  <p:childTnLst>
                                    <p:set>
                                      <p:cBhvr>
                                        <p:cTn id="11" dur="1" fill="hold">
                                          <p:stCondLst>
                                            <p:cond delay="0"/>
                                          </p:stCondLst>
                                        </p:cTn>
                                        <p:tgtEl>
                                          <p:spTgt spid="2">
                                            <p:txEl>
                                              <p:pRg st="0" end="0"/>
                                            </p:txEl>
                                          </p:spTgt>
                                        </p:tgtEl>
                                        <p:attrNameLst>
                                          <p:attrName>style.visibility</p:attrName>
                                        </p:attrNameLst>
                                      </p:cBhvr>
                                      <p:to>
                                        <p:strVal val="visible"/>
                                      </p:to>
                                    </p:set>
                                    <p:anim calcmode="lin" valueType="num">
                                      <p:cBhvr additive="base">
                                        <p:cTn id="12" dur="500" fill="hold"/>
                                        <p:tgtEl>
                                          <p:spTgt spid="2">
                                            <p:txEl>
                                              <p:pRg st="0" end="0"/>
                                            </p:txEl>
                                          </p:spTgt>
                                        </p:tgtEl>
                                        <p:attrNameLst>
                                          <p:attrName>ppt_x</p:attrName>
                                        </p:attrNameLst>
                                      </p:cBhvr>
                                      <p:tavLst>
                                        <p:tav tm="0">
                                          <p:val>
                                            <p:strVal val="0-#ppt_w/2"/>
                                          </p:val>
                                        </p:tav>
                                        <p:tav tm="100000">
                                          <p:val>
                                            <p:strVal val="#ppt_x"/>
                                          </p:val>
                                        </p:tav>
                                      </p:tavLst>
                                    </p:anim>
                                    <p:anim calcmode="lin" valueType="num">
                                      <p:cBhvr additive="base">
                                        <p:cTn id="13" dur="500" fill="hold"/>
                                        <p:tgtEl>
                                          <p:spTgt spid="2">
                                            <p:txEl>
                                              <p:pRg st="0" end="0"/>
                                            </p:txEl>
                                          </p:spTgt>
                                        </p:tgtEl>
                                        <p:attrNameLst>
                                          <p:attrName>ppt_y</p:attrName>
                                        </p:attrNameLst>
                                      </p:cBhvr>
                                      <p:tavLst>
                                        <p:tav tm="0">
                                          <p:val>
                                            <p:strVal val="#ppt_y"/>
                                          </p:val>
                                        </p:tav>
                                        <p:tav tm="100000">
                                          <p:val>
                                            <p:strVal val="#ppt_y"/>
                                          </p:val>
                                        </p:tav>
                                      </p:tavLst>
                                    </p:anim>
                                  </p:childTnLst>
                                </p:cTn>
                              </p:par>
                            </p:childTnLst>
                          </p:cTn>
                        </p:par>
                        <p:par>
                          <p:cTn id="14" fill="hold">
                            <p:stCondLst>
                              <p:cond delay="1000"/>
                            </p:stCondLst>
                            <p:childTnLst>
                              <p:par>
                                <p:cTn id="15" presetID="2" presetClass="entr" presetSubtype="8" fill="hold" grpId="0" nodeType="after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 calcmode="lin" valueType="num">
                                      <p:cBhvr additive="base">
                                        <p:cTn id="17" dur="500" fill="hold"/>
                                        <p:tgtEl>
                                          <p:spTgt spid="2">
                                            <p:txEl>
                                              <p:pRg st="2" end="2"/>
                                            </p:txEl>
                                          </p:spTgt>
                                        </p:tgtEl>
                                        <p:attrNameLst>
                                          <p:attrName>ppt_x</p:attrName>
                                        </p:attrNameLst>
                                      </p:cBhvr>
                                      <p:tavLst>
                                        <p:tav tm="0">
                                          <p:val>
                                            <p:strVal val="0-#ppt_w/2"/>
                                          </p:val>
                                        </p:tav>
                                        <p:tav tm="100000">
                                          <p:val>
                                            <p:strVal val="#ppt_x"/>
                                          </p:val>
                                        </p:tav>
                                      </p:tavLst>
                                    </p:anim>
                                    <p:anim calcmode="lin" valueType="num">
                                      <p:cBhvr additive="base">
                                        <p:cTn id="18" dur="500" fill="hold"/>
                                        <p:tgtEl>
                                          <p:spTgt spid="2">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P spid="6" grpId="0"/>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676400" y="1981200"/>
            <a:ext cx="7010400" cy="4495800"/>
          </a:xfrm>
        </p:spPr>
        <p:txBody>
          <a:bodyPr>
            <a:normAutofit fontScale="47500" lnSpcReduction="20000"/>
          </a:bodyPr>
          <a:lstStyle/>
          <a:p>
            <a:r>
              <a:rPr lang="en-US" sz="4400" i="1" dirty="0" smtClean="0"/>
              <a:t>Knudsen </a:t>
            </a:r>
            <a:r>
              <a:rPr lang="en-US" sz="4400" dirty="0" smtClean="0"/>
              <a:t>v</a:t>
            </a:r>
            <a:r>
              <a:rPr lang="en-US" sz="4400" i="1" dirty="0" smtClean="0"/>
              <a:t>. </a:t>
            </a:r>
            <a:r>
              <a:rPr lang="en-US" sz="4400" i="1" dirty="0" err="1" smtClean="0"/>
              <a:t>Tyckyj</a:t>
            </a:r>
            <a:r>
              <a:rPr lang="en-US" sz="4400" dirty="0" smtClean="0"/>
              <a:t>, </a:t>
            </a:r>
            <a:r>
              <a:rPr lang="en-US" sz="4400" i="1" dirty="0" smtClean="0"/>
              <a:t>supra</a:t>
            </a:r>
            <a:r>
              <a:rPr lang="en-US" sz="4400" dirty="0" smtClean="0"/>
              <a:t>, at 58.</a:t>
            </a:r>
          </a:p>
          <a:p>
            <a:pPr>
              <a:buNone/>
            </a:pPr>
            <a:r>
              <a:rPr lang="en-US" sz="4400" dirty="0" smtClean="0"/>
              <a:t>	</a:t>
            </a:r>
          </a:p>
          <a:p>
            <a:r>
              <a:rPr lang="en-US" sz="4400" i="1" dirty="0" err="1" smtClean="0"/>
              <a:t>Brak</a:t>
            </a:r>
            <a:r>
              <a:rPr lang="en-US" sz="4400" i="1" dirty="0" smtClean="0"/>
              <a:t> v. Walsh </a:t>
            </a:r>
            <a:r>
              <a:rPr lang="en-US" sz="4400" dirty="0" smtClean="0"/>
              <a:t>[2008] O.J. No. 1173, at </a:t>
            </a:r>
            <a:r>
              <a:rPr lang="en-US" sz="4400" dirty="0" err="1" smtClean="0"/>
              <a:t>para</a:t>
            </a:r>
            <a:r>
              <a:rPr lang="en-US" sz="4400" dirty="0" smtClean="0"/>
              <a:t> 7</a:t>
            </a:r>
          </a:p>
          <a:p>
            <a:pPr>
              <a:buNone/>
            </a:pPr>
            <a:endParaRPr lang="en-US" sz="2500" dirty="0" smtClean="0"/>
          </a:p>
          <a:p>
            <a:r>
              <a:rPr lang="en-US" sz="4400" i="1" dirty="0" err="1" smtClean="0"/>
              <a:t>Sasso</a:t>
            </a:r>
            <a:r>
              <a:rPr lang="en-US" sz="4400" i="1" dirty="0" smtClean="0"/>
              <a:t> v. Copeland,</a:t>
            </a:r>
            <a:r>
              <a:rPr lang="en-US" sz="4400" dirty="0" smtClean="0"/>
              <a:t> [2005] O.J. No. 5226 at </a:t>
            </a:r>
            <a:r>
              <a:rPr lang="en-US" sz="4400" dirty="0" err="1" smtClean="0"/>
              <a:t>para</a:t>
            </a:r>
            <a:r>
              <a:rPr lang="en-US" sz="4400" dirty="0" smtClean="0"/>
              <a:t>. 19 (S.C.J.). </a:t>
            </a:r>
          </a:p>
          <a:p>
            <a:pPr>
              <a:buNone/>
            </a:pPr>
            <a:endParaRPr lang="en-US" sz="2500" dirty="0" smtClean="0"/>
          </a:p>
          <a:p>
            <a:r>
              <a:rPr lang="en-US" sz="4400" i="1" dirty="0" smtClean="0"/>
              <a:t>Rizzo v. Johnson</a:t>
            </a:r>
            <a:r>
              <a:rPr lang="en-US" sz="4400" dirty="0" smtClean="0"/>
              <a:t> (2006), 82 O.R. (3d) 633 at </a:t>
            </a:r>
            <a:r>
              <a:rPr lang="en-US" sz="4400" dirty="0" err="1" smtClean="0"/>
              <a:t>para</a:t>
            </a:r>
            <a:r>
              <a:rPr lang="en-US" sz="4400" dirty="0" smtClean="0"/>
              <a:t>. 28 (S.C.J.). 	</a:t>
            </a:r>
          </a:p>
          <a:p>
            <a:pPr>
              <a:buNone/>
            </a:pPr>
            <a:r>
              <a:rPr lang="en-US" sz="4400" dirty="0" smtClean="0"/>
              <a:t>	</a:t>
            </a:r>
          </a:p>
          <a:p>
            <a:r>
              <a:rPr lang="en-US" sz="4400" i="1" dirty="0" smtClean="0"/>
              <a:t>Briggs </a:t>
            </a:r>
            <a:r>
              <a:rPr lang="en-US" sz="4400" dirty="0" smtClean="0"/>
              <a:t>v. </a:t>
            </a:r>
            <a:r>
              <a:rPr lang="en-US" sz="4400" i="1" dirty="0" err="1" smtClean="0"/>
              <a:t>Maybee</a:t>
            </a:r>
            <a:r>
              <a:rPr lang="en-US" sz="4400" dirty="0" smtClean="0"/>
              <a:t>, [2001] O.J. No. 941 (Gen. Div.) (QL).</a:t>
            </a:r>
          </a:p>
          <a:p>
            <a:pPr>
              <a:buNone/>
            </a:pPr>
            <a:endParaRPr lang="en-US" sz="2500" dirty="0" smtClean="0"/>
          </a:p>
          <a:p>
            <a:r>
              <a:rPr lang="en-US" sz="4400" i="1" dirty="0" err="1" smtClean="0"/>
              <a:t>Delange</a:t>
            </a:r>
            <a:r>
              <a:rPr lang="en-US" sz="4400" i="1" dirty="0" smtClean="0"/>
              <a:t> </a:t>
            </a:r>
            <a:r>
              <a:rPr lang="en-US" sz="4400" dirty="0" smtClean="0"/>
              <a:t>v.</a:t>
            </a:r>
            <a:r>
              <a:rPr lang="en-US" sz="4400" i="1" dirty="0" smtClean="0"/>
              <a:t> Parkinson Estate</a:t>
            </a:r>
            <a:r>
              <a:rPr lang="en-US" sz="4400" dirty="0" smtClean="0"/>
              <a:t>, [1997] O.J. No. 3365 (Ont. Gen. Div.) at 8.;  </a:t>
            </a:r>
            <a:r>
              <a:rPr lang="en-US" sz="4400" i="1" dirty="0" err="1" smtClean="0"/>
              <a:t>Mader</a:t>
            </a:r>
            <a:r>
              <a:rPr lang="en-US" sz="4400" i="1" dirty="0" smtClean="0"/>
              <a:t> v. Hunter, </a:t>
            </a:r>
            <a:r>
              <a:rPr lang="en-US" sz="4400" dirty="0" smtClean="0"/>
              <a:t>[2012] O.J. No. 1169 at </a:t>
            </a:r>
            <a:r>
              <a:rPr lang="en-US" sz="4400" dirty="0" err="1" smtClean="0"/>
              <a:t>para</a:t>
            </a:r>
            <a:r>
              <a:rPr lang="en-US" sz="4400" dirty="0" smtClean="0"/>
              <a:t>. 46 </a:t>
            </a:r>
          </a:p>
          <a:p>
            <a:endParaRPr lang="en-US" dirty="0"/>
          </a:p>
        </p:txBody>
      </p:sp>
      <p:pic>
        <p:nvPicPr>
          <p:cNvPr id="4" name="Picture 3" descr="dn[1] (3).jpg"/>
          <p:cNvPicPr>
            <a:picLocks noChangeAspect="1"/>
          </p:cNvPicPr>
          <p:nvPr/>
        </p:nvPicPr>
        <p:blipFill>
          <a:blip r:embed="rId2" cstate="print"/>
          <a:srcRect/>
          <a:stretch>
            <a:fillRect/>
          </a:stretch>
        </p:blipFill>
        <p:spPr bwMode="auto">
          <a:xfrm>
            <a:off x="152400" y="152400"/>
            <a:ext cx="2057400" cy="1776413"/>
          </a:xfrm>
          <a:prstGeom prst="rect">
            <a:avLst/>
          </a:prstGeom>
          <a:noFill/>
          <a:ln w="9525">
            <a:noFill/>
            <a:miter lim="800000"/>
            <a:headEnd/>
            <a:tailEnd/>
          </a:ln>
        </p:spPr>
      </p:pic>
      <p:sp>
        <p:nvSpPr>
          <p:cNvPr id="5" name="Slide Number Placeholder 4"/>
          <p:cNvSpPr>
            <a:spLocks noGrp="1"/>
          </p:cNvSpPr>
          <p:nvPr>
            <p:ph type="sldNum" sz="quarter" idx="12"/>
          </p:nvPr>
        </p:nvSpPr>
        <p:spPr/>
        <p:txBody>
          <a:bodyPr/>
          <a:lstStyle/>
          <a:p>
            <a:fld id="{5136DE92-3AFC-4FCD-B6DC-75E6AAEE33FD}" type="slidenum">
              <a:rPr lang="en-US" smtClean="0"/>
              <a:pPr/>
              <a:t>39</a:t>
            </a:fld>
            <a:endParaRPr lang="en-US"/>
          </a:p>
        </p:txBody>
      </p:sp>
      <p:sp>
        <p:nvSpPr>
          <p:cNvPr id="6" name="Title 2"/>
          <p:cNvSpPr>
            <a:spLocks noGrp="1"/>
          </p:cNvSpPr>
          <p:nvPr>
            <p:ph type="title"/>
          </p:nvPr>
        </p:nvSpPr>
        <p:spPr>
          <a:xfrm>
            <a:off x="2362200" y="274638"/>
            <a:ext cx="6324600" cy="1554162"/>
          </a:xfrm>
        </p:spPr>
        <p:txBody>
          <a:bodyPr>
            <a:normAutofit fontScale="90000"/>
          </a:bodyPr>
          <a:lstStyle/>
          <a:p>
            <a:r>
              <a:rPr lang="en-US" b="0" dirty="0" smtClean="0">
                <a:effectLst/>
              </a:rPr>
              <a:t>The Court’s Interpretation of “Serious”:</a:t>
            </a:r>
            <a:endParaRPr lang="en-US" b="0" dirty="0">
              <a:effectLst/>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0-#ppt_w/2"/>
                                          </p:val>
                                        </p:tav>
                                        <p:tav tm="100000">
                                          <p:val>
                                            <p:strVal val="#ppt_x"/>
                                          </p:val>
                                        </p:tav>
                                      </p:tavLst>
                                    </p:anim>
                                    <p:anim calcmode="lin" valueType="num">
                                      <p:cBhvr additive="base">
                                        <p:cTn id="8" dur="500" fill="hold"/>
                                        <p:tgtEl>
                                          <p:spTgt spid="6"/>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 presetClass="entr" presetSubtype="8" fill="hold" grpId="0" nodeType="afterEffect">
                                  <p:stCondLst>
                                    <p:cond delay="0"/>
                                  </p:stCondLst>
                                  <p:childTnLst>
                                    <p:set>
                                      <p:cBhvr>
                                        <p:cTn id="11" dur="1" fill="hold">
                                          <p:stCondLst>
                                            <p:cond delay="0"/>
                                          </p:stCondLst>
                                        </p:cTn>
                                        <p:tgtEl>
                                          <p:spTgt spid="2">
                                            <p:txEl>
                                              <p:pRg st="0" end="0"/>
                                            </p:txEl>
                                          </p:spTgt>
                                        </p:tgtEl>
                                        <p:attrNameLst>
                                          <p:attrName>style.visibility</p:attrName>
                                        </p:attrNameLst>
                                      </p:cBhvr>
                                      <p:to>
                                        <p:strVal val="visible"/>
                                      </p:to>
                                    </p:set>
                                    <p:anim calcmode="lin" valueType="num">
                                      <p:cBhvr additive="base">
                                        <p:cTn id="12" dur="500" fill="hold"/>
                                        <p:tgtEl>
                                          <p:spTgt spid="2">
                                            <p:txEl>
                                              <p:pRg st="0" end="0"/>
                                            </p:txEl>
                                          </p:spTgt>
                                        </p:tgtEl>
                                        <p:attrNameLst>
                                          <p:attrName>ppt_x</p:attrName>
                                        </p:attrNameLst>
                                      </p:cBhvr>
                                      <p:tavLst>
                                        <p:tav tm="0">
                                          <p:val>
                                            <p:strVal val="0-#ppt_w/2"/>
                                          </p:val>
                                        </p:tav>
                                        <p:tav tm="100000">
                                          <p:val>
                                            <p:strVal val="#ppt_x"/>
                                          </p:val>
                                        </p:tav>
                                      </p:tavLst>
                                    </p:anim>
                                    <p:anim calcmode="lin" valueType="num">
                                      <p:cBhvr additive="base">
                                        <p:cTn id="13" dur="500" fill="hold"/>
                                        <p:tgtEl>
                                          <p:spTgt spid="2">
                                            <p:txEl>
                                              <p:pRg st="0" end="0"/>
                                            </p:txEl>
                                          </p:spTgt>
                                        </p:tgtEl>
                                        <p:attrNameLst>
                                          <p:attrName>ppt_y</p:attrName>
                                        </p:attrNameLst>
                                      </p:cBhvr>
                                      <p:tavLst>
                                        <p:tav tm="0">
                                          <p:val>
                                            <p:strVal val="#ppt_y"/>
                                          </p:val>
                                        </p:tav>
                                        <p:tav tm="100000">
                                          <p:val>
                                            <p:strVal val="#ppt_y"/>
                                          </p:val>
                                        </p:tav>
                                      </p:tavLst>
                                    </p:anim>
                                  </p:childTnLst>
                                </p:cTn>
                              </p:par>
                            </p:childTnLst>
                          </p:cTn>
                        </p:par>
                        <p:par>
                          <p:cTn id="14" fill="hold">
                            <p:stCondLst>
                              <p:cond delay="1000"/>
                            </p:stCondLst>
                            <p:childTnLst>
                              <p:par>
                                <p:cTn id="15" presetID="2" presetClass="entr" presetSubtype="8" fill="hold" grpId="0" nodeType="afterEffect">
                                  <p:stCondLst>
                                    <p:cond delay="0"/>
                                  </p:stCondLst>
                                  <p:childTnLst>
                                    <p:set>
                                      <p:cBhvr>
                                        <p:cTn id="16" dur="1" fill="hold">
                                          <p:stCondLst>
                                            <p:cond delay="0"/>
                                          </p:stCondLst>
                                        </p:cTn>
                                        <p:tgtEl>
                                          <p:spTgt spid="2">
                                            <p:txEl>
                                              <p:pRg st="1" end="1"/>
                                            </p:txEl>
                                          </p:spTgt>
                                        </p:tgtEl>
                                        <p:attrNameLst>
                                          <p:attrName>style.visibility</p:attrName>
                                        </p:attrNameLst>
                                      </p:cBhvr>
                                      <p:to>
                                        <p:strVal val="visible"/>
                                      </p:to>
                                    </p:set>
                                    <p:anim calcmode="lin" valueType="num">
                                      <p:cBhvr additive="base">
                                        <p:cTn id="17" dur="500" fill="hold"/>
                                        <p:tgtEl>
                                          <p:spTgt spid="2">
                                            <p:txEl>
                                              <p:pRg st="1" end="1"/>
                                            </p:txEl>
                                          </p:spTgt>
                                        </p:tgtEl>
                                        <p:attrNameLst>
                                          <p:attrName>ppt_x</p:attrName>
                                        </p:attrNameLst>
                                      </p:cBhvr>
                                      <p:tavLst>
                                        <p:tav tm="0">
                                          <p:val>
                                            <p:strVal val="0-#ppt_w/2"/>
                                          </p:val>
                                        </p:tav>
                                        <p:tav tm="100000">
                                          <p:val>
                                            <p:strVal val="#ppt_x"/>
                                          </p:val>
                                        </p:tav>
                                      </p:tavLst>
                                    </p:anim>
                                    <p:anim calcmode="lin" valueType="num">
                                      <p:cBhvr additive="base">
                                        <p:cTn id="18" dur="500" fill="hold"/>
                                        <p:tgtEl>
                                          <p:spTgt spid="2">
                                            <p:txEl>
                                              <p:pRg st="1" end="1"/>
                                            </p:txEl>
                                          </p:spTgt>
                                        </p:tgtEl>
                                        <p:attrNameLst>
                                          <p:attrName>ppt_y</p:attrName>
                                        </p:attrNameLst>
                                      </p:cBhvr>
                                      <p:tavLst>
                                        <p:tav tm="0">
                                          <p:val>
                                            <p:strVal val="#ppt_y"/>
                                          </p:val>
                                        </p:tav>
                                        <p:tav tm="100000">
                                          <p:val>
                                            <p:strVal val="#ppt_y"/>
                                          </p:val>
                                        </p:tav>
                                      </p:tavLst>
                                    </p:anim>
                                  </p:childTnLst>
                                </p:cTn>
                              </p:par>
                            </p:childTnLst>
                          </p:cTn>
                        </p:par>
                        <p:par>
                          <p:cTn id="19" fill="hold">
                            <p:stCondLst>
                              <p:cond delay="1500"/>
                            </p:stCondLst>
                            <p:childTnLst>
                              <p:par>
                                <p:cTn id="20" presetID="2" presetClass="entr" presetSubtype="8" fill="hold" grpId="0" nodeType="afterEffect">
                                  <p:stCondLst>
                                    <p:cond delay="0"/>
                                  </p:stCondLst>
                                  <p:childTnLst>
                                    <p:set>
                                      <p:cBhvr>
                                        <p:cTn id="21" dur="1" fill="hold">
                                          <p:stCondLst>
                                            <p:cond delay="0"/>
                                          </p:stCondLst>
                                        </p:cTn>
                                        <p:tgtEl>
                                          <p:spTgt spid="2">
                                            <p:txEl>
                                              <p:pRg st="2" end="2"/>
                                            </p:txEl>
                                          </p:spTgt>
                                        </p:tgtEl>
                                        <p:attrNameLst>
                                          <p:attrName>style.visibility</p:attrName>
                                        </p:attrNameLst>
                                      </p:cBhvr>
                                      <p:to>
                                        <p:strVal val="visible"/>
                                      </p:to>
                                    </p:set>
                                    <p:anim calcmode="lin" valueType="num">
                                      <p:cBhvr additive="base">
                                        <p:cTn id="22" dur="500" fill="hold"/>
                                        <p:tgtEl>
                                          <p:spTgt spid="2">
                                            <p:txEl>
                                              <p:pRg st="2" end="2"/>
                                            </p:txEl>
                                          </p:spTgt>
                                        </p:tgtEl>
                                        <p:attrNameLst>
                                          <p:attrName>ppt_x</p:attrName>
                                        </p:attrNameLst>
                                      </p:cBhvr>
                                      <p:tavLst>
                                        <p:tav tm="0">
                                          <p:val>
                                            <p:strVal val="0-#ppt_w/2"/>
                                          </p:val>
                                        </p:tav>
                                        <p:tav tm="100000">
                                          <p:val>
                                            <p:strVal val="#ppt_x"/>
                                          </p:val>
                                        </p:tav>
                                      </p:tavLst>
                                    </p:anim>
                                    <p:anim calcmode="lin" valueType="num">
                                      <p:cBhvr additive="base">
                                        <p:cTn id="23" dur="500" fill="hold"/>
                                        <p:tgtEl>
                                          <p:spTgt spid="2">
                                            <p:txEl>
                                              <p:pRg st="2" end="2"/>
                                            </p:txEl>
                                          </p:spTgt>
                                        </p:tgtEl>
                                        <p:attrNameLst>
                                          <p:attrName>ppt_y</p:attrName>
                                        </p:attrNameLst>
                                      </p:cBhvr>
                                      <p:tavLst>
                                        <p:tav tm="0">
                                          <p:val>
                                            <p:strVal val="#ppt_y"/>
                                          </p:val>
                                        </p:tav>
                                        <p:tav tm="100000">
                                          <p:val>
                                            <p:strVal val="#ppt_y"/>
                                          </p:val>
                                        </p:tav>
                                      </p:tavLst>
                                    </p:anim>
                                  </p:childTnLst>
                                </p:cTn>
                              </p:par>
                            </p:childTnLst>
                          </p:cTn>
                        </p:par>
                        <p:par>
                          <p:cTn id="24" fill="hold">
                            <p:stCondLst>
                              <p:cond delay="2000"/>
                            </p:stCondLst>
                            <p:childTnLst>
                              <p:par>
                                <p:cTn id="25" presetID="2" presetClass="entr" presetSubtype="8" fill="hold" grpId="0" nodeType="afterEffect">
                                  <p:stCondLst>
                                    <p:cond delay="0"/>
                                  </p:stCondLst>
                                  <p:childTnLst>
                                    <p:set>
                                      <p:cBhvr>
                                        <p:cTn id="26" dur="1" fill="hold">
                                          <p:stCondLst>
                                            <p:cond delay="0"/>
                                          </p:stCondLst>
                                        </p:cTn>
                                        <p:tgtEl>
                                          <p:spTgt spid="2">
                                            <p:txEl>
                                              <p:pRg st="4" end="4"/>
                                            </p:txEl>
                                          </p:spTgt>
                                        </p:tgtEl>
                                        <p:attrNameLst>
                                          <p:attrName>style.visibility</p:attrName>
                                        </p:attrNameLst>
                                      </p:cBhvr>
                                      <p:to>
                                        <p:strVal val="visible"/>
                                      </p:to>
                                    </p:set>
                                    <p:anim calcmode="lin" valueType="num">
                                      <p:cBhvr additive="base">
                                        <p:cTn id="27" dur="500" fill="hold"/>
                                        <p:tgtEl>
                                          <p:spTgt spid="2">
                                            <p:txEl>
                                              <p:pRg st="4" end="4"/>
                                            </p:txEl>
                                          </p:spTgt>
                                        </p:tgtEl>
                                        <p:attrNameLst>
                                          <p:attrName>ppt_x</p:attrName>
                                        </p:attrNameLst>
                                      </p:cBhvr>
                                      <p:tavLst>
                                        <p:tav tm="0">
                                          <p:val>
                                            <p:strVal val="0-#ppt_w/2"/>
                                          </p:val>
                                        </p:tav>
                                        <p:tav tm="100000">
                                          <p:val>
                                            <p:strVal val="#ppt_x"/>
                                          </p:val>
                                        </p:tav>
                                      </p:tavLst>
                                    </p:anim>
                                    <p:anim calcmode="lin" valueType="num">
                                      <p:cBhvr additive="base">
                                        <p:cTn id="28" dur="500" fill="hold"/>
                                        <p:tgtEl>
                                          <p:spTgt spid="2">
                                            <p:txEl>
                                              <p:pRg st="4" end="4"/>
                                            </p:txEl>
                                          </p:spTgt>
                                        </p:tgtEl>
                                        <p:attrNameLst>
                                          <p:attrName>ppt_y</p:attrName>
                                        </p:attrNameLst>
                                      </p:cBhvr>
                                      <p:tavLst>
                                        <p:tav tm="0">
                                          <p:val>
                                            <p:strVal val="#ppt_y"/>
                                          </p:val>
                                        </p:tav>
                                        <p:tav tm="100000">
                                          <p:val>
                                            <p:strVal val="#ppt_y"/>
                                          </p:val>
                                        </p:tav>
                                      </p:tavLst>
                                    </p:anim>
                                  </p:childTnLst>
                                </p:cTn>
                              </p:par>
                            </p:childTnLst>
                          </p:cTn>
                        </p:par>
                        <p:par>
                          <p:cTn id="29" fill="hold">
                            <p:stCondLst>
                              <p:cond delay="2500"/>
                            </p:stCondLst>
                            <p:childTnLst>
                              <p:par>
                                <p:cTn id="30" presetID="2" presetClass="entr" presetSubtype="8" fill="hold" grpId="0" nodeType="afterEffect">
                                  <p:stCondLst>
                                    <p:cond delay="0"/>
                                  </p:stCondLst>
                                  <p:childTnLst>
                                    <p:set>
                                      <p:cBhvr>
                                        <p:cTn id="31" dur="1" fill="hold">
                                          <p:stCondLst>
                                            <p:cond delay="0"/>
                                          </p:stCondLst>
                                        </p:cTn>
                                        <p:tgtEl>
                                          <p:spTgt spid="2">
                                            <p:txEl>
                                              <p:pRg st="6" end="6"/>
                                            </p:txEl>
                                          </p:spTgt>
                                        </p:tgtEl>
                                        <p:attrNameLst>
                                          <p:attrName>style.visibility</p:attrName>
                                        </p:attrNameLst>
                                      </p:cBhvr>
                                      <p:to>
                                        <p:strVal val="visible"/>
                                      </p:to>
                                    </p:set>
                                    <p:anim calcmode="lin" valueType="num">
                                      <p:cBhvr additive="base">
                                        <p:cTn id="32" dur="500" fill="hold"/>
                                        <p:tgtEl>
                                          <p:spTgt spid="2">
                                            <p:txEl>
                                              <p:pRg st="6" end="6"/>
                                            </p:txEl>
                                          </p:spTgt>
                                        </p:tgtEl>
                                        <p:attrNameLst>
                                          <p:attrName>ppt_x</p:attrName>
                                        </p:attrNameLst>
                                      </p:cBhvr>
                                      <p:tavLst>
                                        <p:tav tm="0">
                                          <p:val>
                                            <p:strVal val="0-#ppt_w/2"/>
                                          </p:val>
                                        </p:tav>
                                        <p:tav tm="100000">
                                          <p:val>
                                            <p:strVal val="#ppt_x"/>
                                          </p:val>
                                        </p:tav>
                                      </p:tavLst>
                                    </p:anim>
                                    <p:anim calcmode="lin" valueType="num">
                                      <p:cBhvr additive="base">
                                        <p:cTn id="33" dur="500" fill="hold"/>
                                        <p:tgtEl>
                                          <p:spTgt spid="2">
                                            <p:txEl>
                                              <p:pRg st="6" end="6"/>
                                            </p:txEl>
                                          </p:spTgt>
                                        </p:tgtEl>
                                        <p:attrNameLst>
                                          <p:attrName>ppt_y</p:attrName>
                                        </p:attrNameLst>
                                      </p:cBhvr>
                                      <p:tavLst>
                                        <p:tav tm="0">
                                          <p:val>
                                            <p:strVal val="#ppt_y"/>
                                          </p:val>
                                        </p:tav>
                                        <p:tav tm="100000">
                                          <p:val>
                                            <p:strVal val="#ppt_y"/>
                                          </p:val>
                                        </p:tav>
                                      </p:tavLst>
                                    </p:anim>
                                  </p:childTnLst>
                                </p:cTn>
                              </p:par>
                            </p:childTnLst>
                          </p:cTn>
                        </p:par>
                        <p:par>
                          <p:cTn id="34" fill="hold">
                            <p:stCondLst>
                              <p:cond delay="3000"/>
                            </p:stCondLst>
                            <p:childTnLst>
                              <p:par>
                                <p:cTn id="35" presetID="2" presetClass="entr" presetSubtype="8" fill="hold" grpId="0" nodeType="afterEffect">
                                  <p:stCondLst>
                                    <p:cond delay="0"/>
                                  </p:stCondLst>
                                  <p:childTnLst>
                                    <p:set>
                                      <p:cBhvr>
                                        <p:cTn id="36" dur="1" fill="hold">
                                          <p:stCondLst>
                                            <p:cond delay="0"/>
                                          </p:stCondLst>
                                        </p:cTn>
                                        <p:tgtEl>
                                          <p:spTgt spid="2">
                                            <p:txEl>
                                              <p:pRg st="7" end="7"/>
                                            </p:txEl>
                                          </p:spTgt>
                                        </p:tgtEl>
                                        <p:attrNameLst>
                                          <p:attrName>style.visibility</p:attrName>
                                        </p:attrNameLst>
                                      </p:cBhvr>
                                      <p:to>
                                        <p:strVal val="visible"/>
                                      </p:to>
                                    </p:set>
                                    <p:anim calcmode="lin" valueType="num">
                                      <p:cBhvr additive="base">
                                        <p:cTn id="37" dur="500" fill="hold"/>
                                        <p:tgtEl>
                                          <p:spTgt spid="2">
                                            <p:txEl>
                                              <p:pRg st="7" end="7"/>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2">
                                            <p:txEl>
                                              <p:pRg st="7" end="7"/>
                                            </p:txEl>
                                          </p:spTgt>
                                        </p:tgtEl>
                                        <p:attrNameLst>
                                          <p:attrName>ppt_y</p:attrName>
                                        </p:attrNameLst>
                                      </p:cBhvr>
                                      <p:tavLst>
                                        <p:tav tm="0">
                                          <p:val>
                                            <p:strVal val="#ppt_y"/>
                                          </p:val>
                                        </p:tav>
                                        <p:tav tm="100000">
                                          <p:val>
                                            <p:strVal val="#ppt_y"/>
                                          </p:val>
                                        </p:tav>
                                      </p:tavLst>
                                    </p:anim>
                                  </p:childTnLst>
                                </p:cTn>
                              </p:par>
                            </p:childTnLst>
                          </p:cTn>
                        </p:par>
                        <p:par>
                          <p:cTn id="39" fill="hold">
                            <p:stCondLst>
                              <p:cond delay="3500"/>
                            </p:stCondLst>
                            <p:childTnLst>
                              <p:par>
                                <p:cTn id="40" presetID="2" presetClass="entr" presetSubtype="8" fill="hold" grpId="0" nodeType="afterEffect">
                                  <p:stCondLst>
                                    <p:cond delay="0"/>
                                  </p:stCondLst>
                                  <p:childTnLst>
                                    <p:set>
                                      <p:cBhvr>
                                        <p:cTn id="41" dur="1" fill="hold">
                                          <p:stCondLst>
                                            <p:cond delay="0"/>
                                          </p:stCondLst>
                                        </p:cTn>
                                        <p:tgtEl>
                                          <p:spTgt spid="2">
                                            <p:txEl>
                                              <p:pRg st="8" end="8"/>
                                            </p:txEl>
                                          </p:spTgt>
                                        </p:tgtEl>
                                        <p:attrNameLst>
                                          <p:attrName>style.visibility</p:attrName>
                                        </p:attrNameLst>
                                      </p:cBhvr>
                                      <p:to>
                                        <p:strVal val="visible"/>
                                      </p:to>
                                    </p:set>
                                    <p:anim calcmode="lin" valueType="num">
                                      <p:cBhvr additive="base">
                                        <p:cTn id="42" dur="500" fill="hold"/>
                                        <p:tgtEl>
                                          <p:spTgt spid="2">
                                            <p:txEl>
                                              <p:pRg st="8" end="8"/>
                                            </p:txEl>
                                          </p:spTgt>
                                        </p:tgtEl>
                                        <p:attrNameLst>
                                          <p:attrName>ppt_x</p:attrName>
                                        </p:attrNameLst>
                                      </p:cBhvr>
                                      <p:tavLst>
                                        <p:tav tm="0">
                                          <p:val>
                                            <p:strVal val="0-#ppt_w/2"/>
                                          </p:val>
                                        </p:tav>
                                        <p:tav tm="100000">
                                          <p:val>
                                            <p:strVal val="#ppt_x"/>
                                          </p:val>
                                        </p:tav>
                                      </p:tavLst>
                                    </p:anim>
                                    <p:anim calcmode="lin" valueType="num">
                                      <p:cBhvr additive="base">
                                        <p:cTn id="43" dur="500" fill="hold"/>
                                        <p:tgtEl>
                                          <p:spTgt spid="2">
                                            <p:txEl>
                                              <p:pRg st="8" end="8"/>
                                            </p:txEl>
                                          </p:spTgt>
                                        </p:tgtEl>
                                        <p:attrNameLst>
                                          <p:attrName>ppt_y</p:attrName>
                                        </p:attrNameLst>
                                      </p:cBhvr>
                                      <p:tavLst>
                                        <p:tav tm="0">
                                          <p:val>
                                            <p:strVal val="#ppt_y"/>
                                          </p:val>
                                        </p:tav>
                                        <p:tav tm="100000">
                                          <p:val>
                                            <p:strVal val="#ppt_y"/>
                                          </p:val>
                                        </p:tav>
                                      </p:tavLst>
                                    </p:anim>
                                  </p:childTnLst>
                                </p:cTn>
                              </p:par>
                            </p:childTnLst>
                          </p:cTn>
                        </p:par>
                        <p:par>
                          <p:cTn id="44" fill="hold">
                            <p:stCondLst>
                              <p:cond delay="4000"/>
                            </p:stCondLst>
                            <p:childTnLst>
                              <p:par>
                                <p:cTn id="45" presetID="2" presetClass="entr" presetSubtype="8" fill="hold" grpId="0" nodeType="afterEffect">
                                  <p:stCondLst>
                                    <p:cond delay="0"/>
                                  </p:stCondLst>
                                  <p:childTnLst>
                                    <p:set>
                                      <p:cBhvr>
                                        <p:cTn id="46" dur="1" fill="hold">
                                          <p:stCondLst>
                                            <p:cond delay="0"/>
                                          </p:stCondLst>
                                        </p:cTn>
                                        <p:tgtEl>
                                          <p:spTgt spid="2">
                                            <p:txEl>
                                              <p:pRg st="10" end="10"/>
                                            </p:txEl>
                                          </p:spTgt>
                                        </p:tgtEl>
                                        <p:attrNameLst>
                                          <p:attrName>style.visibility</p:attrName>
                                        </p:attrNameLst>
                                      </p:cBhvr>
                                      <p:to>
                                        <p:strVal val="visible"/>
                                      </p:to>
                                    </p:set>
                                    <p:anim calcmode="lin" valueType="num">
                                      <p:cBhvr additive="base">
                                        <p:cTn id="47" dur="500" fill="hold"/>
                                        <p:tgtEl>
                                          <p:spTgt spid="2">
                                            <p:txEl>
                                              <p:pRg st="10" end="10"/>
                                            </p:txEl>
                                          </p:spTgt>
                                        </p:tgtEl>
                                        <p:attrNameLst>
                                          <p:attrName>ppt_x</p:attrName>
                                        </p:attrNameLst>
                                      </p:cBhvr>
                                      <p:tavLst>
                                        <p:tav tm="0">
                                          <p:val>
                                            <p:strVal val="0-#ppt_w/2"/>
                                          </p:val>
                                        </p:tav>
                                        <p:tav tm="100000">
                                          <p:val>
                                            <p:strVal val="#ppt_x"/>
                                          </p:val>
                                        </p:tav>
                                      </p:tavLst>
                                    </p:anim>
                                    <p:anim calcmode="lin" valueType="num">
                                      <p:cBhvr additive="base">
                                        <p:cTn id="48" dur="500" fill="hold"/>
                                        <p:tgtEl>
                                          <p:spTgt spid="2">
                                            <p:txEl>
                                              <p:pRg st="10" end="1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6"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676400" y="1981200"/>
            <a:ext cx="7239000" cy="4648200"/>
          </a:xfrm>
        </p:spPr>
        <p:txBody>
          <a:bodyPr>
            <a:normAutofit/>
          </a:bodyPr>
          <a:lstStyle/>
          <a:p>
            <a:pPr marL="624078" lvl="0" indent="-514350">
              <a:buAutoNum type="arabicPeriod"/>
            </a:pPr>
            <a:r>
              <a:rPr lang="en-US" sz="2800" dirty="0" smtClean="0"/>
              <a:t>The impairment must:</a:t>
            </a:r>
          </a:p>
          <a:p>
            <a:pPr marL="624078" lvl="0" indent="-514350">
              <a:buNone/>
            </a:pPr>
            <a:endParaRPr lang="en-US" sz="200" dirty="0" smtClean="0"/>
          </a:p>
          <a:p>
            <a:pPr marL="914400" indent="-571500">
              <a:buFont typeface="+mj-lt"/>
              <a:buAutoNum type="romanLcPeriod"/>
            </a:pPr>
            <a:r>
              <a:rPr lang="en-US" sz="2800" dirty="0" smtClean="0"/>
              <a:t>Substantially interfere with the person’s ability to continue his or her regular or usual employment, despite reasonable efforts to accommodate the person’s impairment and the person’s reasonable efforts to use the accommodation to allow the person to continue employment.</a:t>
            </a:r>
          </a:p>
          <a:p>
            <a:endParaRPr lang="en-US" dirty="0" smtClean="0"/>
          </a:p>
          <a:p>
            <a:endParaRPr lang="en-US" dirty="0"/>
          </a:p>
        </p:txBody>
      </p:sp>
      <p:sp>
        <p:nvSpPr>
          <p:cNvPr id="3" name="Title 2"/>
          <p:cNvSpPr>
            <a:spLocks noGrp="1"/>
          </p:cNvSpPr>
          <p:nvPr>
            <p:ph type="title"/>
          </p:nvPr>
        </p:nvSpPr>
        <p:spPr>
          <a:xfrm>
            <a:off x="2362200" y="274638"/>
            <a:ext cx="6324600" cy="1554162"/>
          </a:xfrm>
        </p:spPr>
        <p:txBody>
          <a:bodyPr>
            <a:normAutofit fontScale="90000"/>
          </a:bodyPr>
          <a:lstStyle/>
          <a:p>
            <a:r>
              <a:rPr lang="en-US" b="0" dirty="0" smtClean="0">
                <a:effectLst/>
              </a:rPr>
              <a:t/>
            </a:r>
            <a:br>
              <a:rPr lang="en-US" b="0" dirty="0" smtClean="0">
                <a:effectLst/>
              </a:rPr>
            </a:br>
            <a:r>
              <a:rPr lang="en-US" b="0" dirty="0" smtClean="0">
                <a:effectLst/>
              </a:rPr>
              <a:t>For the impairment to be “serious”:</a:t>
            </a:r>
            <a:br>
              <a:rPr lang="en-US" b="0" dirty="0" smtClean="0">
                <a:effectLst/>
              </a:rPr>
            </a:br>
            <a:endParaRPr lang="en-US" b="0" dirty="0">
              <a:effectLst/>
            </a:endParaRPr>
          </a:p>
        </p:txBody>
      </p:sp>
      <p:pic>
        <p:nvPicPr>
          <p:cNvPr id="4" name="Picture 3" descr="dn[1] (3).jpg"/>
          <p:cNvPicPr>
            <a:picLocks noChangeAspect="1"/>
          </p:cNvPicPr>
          <p:nvPr/>
        </p:nvPicPr>
        <p:blipFill>
          <a:blip r:embed="rId2" cstate="print"/>
          <a:srcRect/>
          <a:stretch>
            <a:fillRect/>
          </a:stretch>
        </p:blipFill>
        <p:spPr bwMode="auto">
          <a:xfrm>
            <a:off x="152400" y="152400"/>
            <a:ext cx="2057400" cy="1776413"/>
          </a:xfrm>
          <a:prstGeom prst="rect">
            <a:avLst/>
          </a:prstGeom>
          <a:noFill/>
          <a:ln w="9525">
            <a:noFill/>
            <a:miter lim="800000"/>
            <a:headEnd/>
            <a:tailEnd/>
          </a:ln>
        </p:spPr>
      </p:pic>
      <p:sp>
        <p:nvSpPr>
          <p:cNvPr id="5" name="Slide Number Placeholder 4"/>
          <p:cNvSpPr>
            <a:spLocks noGrp="1"/>
          </p:cNvSpPr>
          <p:nvPr>
            <p:ph type="sldNum" sz="quarter" idx="12"/>
          </p:nvPr>
        </p:nvSpPr>
        <p:spPr/>
        <p:txBody>
          <a:bodyPr/>
          <a:lstStyle/>
          <a:p>
            <a:fld id="{5136DE92-3AFC-4FCD-B6DC-75E6AAEE33FD}" type="slidenum">
              <a:rPr lang="en-US" smtClean="0"/>
              <a:pPr/>
              <a:t>4</a:t>
            </a:fld>
            <a:endParaRPr lang="en-US"/>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0-#ppt_w/2"/>
                                          </p:val>
                                        </p:tav>
                                        <p:tav tm="100000">
                                          <p:val>
                                            <p:strVal val="#ppt_x"/>
                                          </p:val>
                                        </p:tav>
                                      </p:tavLst>
                                    </p:anim>
                                    <p:anim calcmode="lin" valueType="num">
                                      <p:cBhvr additive="base">
                                        <p:cTn id="8" dur="500" fill="hold"/>
                                        <p:tgtEl>
                                          <p:spTgt spid="3"/>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 presetClass="entr" presetSubtype="8" fill="hold" nodeType="afterEffect">
                                  <p:stCondLst>
                                    <p:cond delay="0"/>
                                  </p:stCondLst>
                                  <p:childTnLst>
                                    <p:set>
                                      <p:cBhvr>
                                        <p:cTn id="11" dur="1" fill="hold">
                                          <p:stCondLst>
                                            <p:cond delay="0"/>
                                          </p:stCondLst>
                                        </p:cTn>
                                        <p:tgtEl>
                                          <p:spTgt spid="2">
                                            <p:txEl>
                                              <p:pRg st="0" end="0"/>
                                            </p:txEl>
                                          </p:spTgt>
                                        </p:tgtEl>
                                        <p:attrNameLst>
                                          <p:attrName>style.visibility</p:attrName>
                                        </p:attrNameLst>
                                      </p:cBhvr>
                                      <p:to>
                                        <p:strVal val="visible"/>
                                      </p:to>
                                    </p:set>
                                    <p:anim calcmode="lin" valueType="num">
                                      <p:cBhvr additive="base">
                                        <p:cTn id="12" dur="500" fill="hold"/>
                                        <p:tgtEl>
                                          <p:spTgt spid="2">
                                            <p:txEl>
                                              <p:pRg st="0" end="0"/>
                                            </p:txEl>
                                          </p:spTgt>
                                        </p:tgtEl>
                                        <p:attrNameLst>
                                          <p:attrName>ppt_x</p:attrName>
                                        </p:attrNameLst>
                                      </p:cBhvr>
                                      <p:tavLst>
                                        <p:tav tm="0">
                                          <p:val>
                                            <p:strVal val="0-#ppt_w/2"/>
                                          </p:val>
                                        </p:tav>
                                        <p:tav tm="100000">
                                          <p:val>
                                            <p:strVal val="#ppt_x"/>
                                          </p:val>
                                        </p:tav>
                                      </p:tavLst>
                                    </p:anim>
                                    <p:anim calcmode="lin" valueType="num">
                                      <p:cBhvr additive="base">
                                        <p:cTn id="13" dur="500" fill="hold"/>
                                        <p:tgtEl>
                                          <p:spTgt spid="2">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8" fill="hold" nodeType="clickEffect">
                                  <p:stCondLst>
                                    <p:cond delay="0"/>
                                  </p:stCondLst>
                                  <p:childTnLst>
                                    <p:set>
                                      <p:cBhvr>
                                        <p:cTn id="17" dur="1" fill="hold">
                                          <p:stCondLst>
                                            <p:cond delay="0"/>
                                          </p:stCondLst>
                                        </p:cTn>
                                        <p:tgtEl>
                                          <p:spTgt spid="2">
                                            <p:txEl>
                                              <p:pRg st="2" end="2"/>
                                            </p:txEl>
                                          </p:spTgt>
                                        </p:tgtEl>
                                        <p:attrNameLst>
                                          <p:attrName>style.visibility</p:attrName>
                                        </p:attrNameLst>
                                      </p:cBhvr>
                                      <p:to>
                                        <p:strVal val="visible"/>
                                      </p:to>
                                    </p:set>
                                    <p:anim calcmode="lin" valueType="num">
                                      <p:cBhvr additive="base">
                                        <p:cTn id="18" dur="500" fill="hold"/>
                                        <p:tgtEl>
                                          <p:spTgt spid="2">
                                            <p:txEl>
                                              <p:pRg st="2" end="2"/>
                                            </p:txEl>
                                          </p:spTgt>
                                        </p:tgtEl>
                                        <p:attrNameLst>
                                          <p:attrName>ppt_x</p:attrName>
                                        </p:attrNameLst>
                                      </p:cBhvr>
                                      <p:tavLst>
                                        <p:tav tm="0">
                                          <p:val>
                                            <p:strVal val="0-#ppt_w/2"/>
                                          </p:val>
                                        </p:tav>
                                        <p:tav tm="100000">
                                          <p:val>
                                            <p:strVal val="#ppt_x"/>
                                          </p:val>
                                        </p:tav>
                                      </p:tavLst>
                                    </p:anim>
                                    <p:anim calcmode="lin" valueType="num">
                                      <p:cBhvr additive="base">
                                        <p:cTn id="19" dur="500" fill="hold"/>
                                        <p:tgtEl>
                                          <p:spTgt spid="2">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676400" y="1981200"/>
            <a:ext cx="7239000" cy="4343400"/>
          </a:xfrm>
        </p:spPr>
        <p:txBody>
          <a:bodyPr>
            <a:normAutofit lnSpcReduction="10000"/>
          </a:bodyPr>
          <a:lstStyle/>
          <a:p>
            <a:pPr lvl="0"/>
            <a:r>
              <a:rPr lang="en-US" dirty="0" smtClean="0"/>
              <a:t>Given the courts focus on a review of the activities of the Plaintiff’s daily living prior to the motor vehicle incident, and a determination of which of those activities are impaired and to what extent since the motor vehicle incident, it is important that your report contain a review of the pre v. post accident activities in the context of substantial interference</a:t>
            </a:r>
          </a:p>
          <a:p>
            <a:pPr>
              <a:buNone/>
            </a:pPr>
            <a:r>
              <a:rPr lang="en-US" dirty="0" smtClean="0"/>
              <a:t>	</a:t>
            </a:r>
          </a:p>
          <a:p>
            <a:endParaRPr lang="en-US" dirty="0"/>
          </a:p>
        </p:txBody>
      </p:sp>
      <p:sp>
        <p:nvSpPr>
          <p:cNvPr id="3" name="Title 2"/>
          <p:cNvSpPr>
            <a:spLocks noGrp="1"/>
          </p:cNvSpPr>
          <p:nvPr>
            <p:ph type="title"/>
          </p:nvPr>
        </p:nvSpPr>
        <p:spPr>
          <a:xfrm>
            <a:off x="2362200" y="274638"/>
            <a:ext cx="6324600" cy="1554162"/>
          </a:xfrm>
        </p:spPr>
        <p:txBody>
          <a:bodyPr>
            <a:normAutofit/>
          </a:bodyPr>
          <a:lstStyle/>
          <a:p>
            <a:r>
              <a:rPr lang="en-US" sz="3700" b="0" dirty="0" smtClean="0">
                <a:effectLst/>
              </a:rPr>
              <a:t>IMPORTANT CONSIDERATIONS:</a:t>
            </a:r>
            <a:endParaRPr lang="en-US" sz="3700" b="0" dirty="0">
              <a:effectLst/>
            </a:endParaRPr>
          </a:p>
        </p:txBody>
      </p:sp>
      <p:pic>
        <p:nvPicPr>
          <p:cNvPr id="4" name="Picture 3" descr="dn[1] (3).jpg"/>
          <p:cNvPicPr>
            <a:picLocks noChangeAspect="1"/>
          </p:cNvPicPr>
          <p:nvPr/>
        </p:nvPicPr>
        <p:blipFill>
          <a:blip r:embed="rId2" cstate="print"/>
          <a:srcRect/>
          <a:stretch>
            <a:fillRect/>
          </a:stretch>
        </p:blipFill>
        <p:spPr bwMode="auto">
          <a:xfrm>
            <a:off x="152400" y="152400"/>
            <a:ext cx="2057400" cy="1776413"/>
          </a:xfrm>
          <a:prstGeom prst="rect">
            <a:avLst/>
          </a:prstGeom>
          <a:noFill/>
          <a:ln w="9525">
            <a:noFill/>
            <a:miter lim="800000"/>
            <a:headEnd/>
            <a:tailEnd/>
          </a:ln>
        </p:spPr>
      </p:pic>
      <p:sp>
        <p:nvSpPr>
          <p:cNvPr id="5" name="Slide Number Placeholder 4"/>
          <p:cNvSpPr>
            <a:spLocks noGrp="1"/>
          </p:cNvSpPr>
          <p:nvPr>
            <p:ph type="sldNum" sz="quarter" idx="12"/>
          </p:nvPr>
        </p:nvSpPr>
        <p:spPr/>
        <p:txBody>
          <a:bodyPr/>
          <a:lstStyle/>
          <a:p>
            <a:fld id="{5136DE92-3AFC-4FCD-B6DC-75E6AAEE33FD}" type="slidenum">
              <a:rPr lang="en-US" smtClean="0"/>
              <a:pPr/>
              <a:t>40</a:t>
            </a:fld>
            <a:endParaRPr lang="en-US"/>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0-#ppt_w/2"/>
                                          </p:val>
                                        </p:tav>
                                        <p:tav tm="100000">
                                          <p:val>
                                            <p:strVal val="#ppt_x"/>
                                          </p:val>
                                        </p:tav>
                                      </p:tavLst>
                                    </p:anim>
                                    <p:anim calcmode="lin" valueType="num">
                                      <p:cBhvr additive="base">
                                        <p:cTn id="8" dur="500" fill="hold"/>
                                        <p:tgtEl>
                                          <p:spTgt spid="3"/>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 presetClass="entr" presetSubtype="8" fill="hold" grpId="0" nodeType="afterEffect">
                                  <p:stCondLst>
                                    <p:cond delay="0"/>
                                  </p:stCondLst>
                                  <p:childTnLst>
                                    <p:set>
                                      <p:cBhvr>
                                        <p:cTn id="11" dur="1" fill="hold">
                                          <p:stCondLst>
                                            <p:cond delay="0"/>
                                          </p:stCondLst>
                                        </p:cTn>
                                        <p:tgtEl>
                                          <p:spTgt spid="2">
                                            <p:txEl>
                                              <p:pRg st="0" end="0"/>
                                            </p:txEl>
                                          </p:spTgt>
                                        </p:tgtEl>
                                        <p:attrNameLst>
                                          <p:attrName>style.visibility</p:attrName>
                                        </p:attrNameLst>
                                      </p:cBhvr>
                                      <p:to>
                                        <p:strVal val="visible"/>
                                      </p:to>
                                    </p:set>
                                    <p:anim calcmode="lin" valueType="num">
                                      <p:cBhvr additive="base">
                                        <p:cTn id="12" dur="500" fill="hold"/>
                                        <p:tgtEl>
                                          <p:spTgt spid="2">
                                            <p:txEl>
                                              <p:pRg st="0" end="0"/>
                                            </p:txEl>
                                          </p:spTgt>
                                        </p:tgtEl>
                                        <p:attrNameLst>
                                          <p:attrName>ppt_x</p:attrName>
                                        </p:attrNameLst>
                                      </p:cBhvr>
                                      <p:tavLst>
                                        <p:tav tm="0">
                                          <p:val>
                                            <p:strVal val="0-#ppt_w/2"/>
                                          </p:val>
                                        </p:tav>
                                        <p:tav tm="100000">
                                          <p:val>
                                            <p:strVal val="#ppt_x"/>
                                          </p:val>
                                        </p:tav>
                                      </p:tavLst>
                                    </p:anim>
                                    <p:anim calcmode="lin" valueType="num">
                                      <p:cBhvr additive="base">
                                        <p:cTn id="13" dur="500" fill="hold"/>
                                        <p:tgtEl>
                                          <p:spTgt spid="2">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P spid="3" grpId="0"/>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676400" y="1981200"/>
            <a:ext cx="7010400" cy="4026091"/>
          </a:xfrm>
        </p:spPr>
        <p:txBody>
          <a:bodyPr/>
          <a:lstStyle/>
          <a:p>
            <a:r>
              <a:rPr lang="en-US" dirty="0" smtClean="0"/>
              <a:t>The Courts have found that an injury which interferes with or restricts some of the following activities, or prevents the injured person from performing some of the following activities (besides employment), constitutes a “serious injury”:</a:t>
            </a:r>
          </a:p>
          <a:p>
            <a:endParaRPr lang="en-US" dirty="0"/>
          </a:p>
        </p:txBody>
      </p:sp>
      <p:sp>
        <p:nvSpPr>
          <p:cNvPr id="3" name="Title 2"/>
          <p:cNvSpPr>
            <a:spLocks noGrp="1"/>
          </p:cNvSpPr>
          <p:nvPr>
            <p:ph type="title"/>
          </p:nvPr>
        </p:nvSpPr>
        <p:spPr>
          <a:xfrm>
            <a:off x="2362200" y="274638"/>
            <a:ext cx="6324600" cy="1554162"/>
          </a:xfrm>
        </p:spPr>
        <p:txBody>
          <a:bodyPr>
            <a:noAutofit/>
          </a:bodyPr>
          <a:lstStyle/>
          <a:p>
            <a:r>
              <a:rPr lang="en-US" sz="2800" dirty="0" smtClean="0">
                <a:effectLst/>
              </a:rPr>
              <a:t/>
            </a:r>
            <a:br>
              <a:rPr lang="en-US" sz="2800" dirty="0" smtClean="0">
                <a:effectLst/>
              </a:rPr>
            </a:br>
            <a:r>
              <a:rPr lang="en-US" sz="2800" dirty="0" smtClean="0">
                <a:effectLst/>
              </a:rPr>
              <a:t/>
            </a:r>
            <a:br>
              <a:rPr lang="en-US" sz="2800" dirty="0" smtClean="0">
                <a:effectLst/>
              </a:rPr>
            </a:br>
            <a:r>
              <a:rPr lang="en-US" sz="2800" dirty="0" smtClean="0">
                <a:effectLst/>
              </a:rPr>
              <a:t>Examples of Serious Injury in the Context of Non-Employment Activities:</a:t>
            </a:r>
            <a:br>
              <a:rPr lang="en-US" sz="2800" dirty="0" smtClean="0">
                <a:effectLst/>
              </a:rPr>
            </a:br>
            <a:r>
              <a:rPr lang="en-US" sz="2800" dirty="0" smtClean="0">
                <a:effectLst/>
              </a:rPr>
              <a:t> </a:t>
            </a:r>
            <a:br>
              <a:rPr lang="en-US" sz="2800" dirty="0" smtClean="0">
                <a:effectLst/>
              </a:rPr>
            </a:br>
            <a:endParaRPr lang="en-US" sz="2800" dirty="0">
              <a:effectLst/>
            </a:endParaRPr>
          </a:p>
        </p:txBody>
      </p:sp>
      <p:pic>
        <p:nvPicPr>
          <p:cNvPr id="4" name="Picture 3" descr="dn[1] (3).jpg"/>
          <p:cNvPicPr>
            <a:picLocks noChangeAspect="1"/>
          </p:cNvPicPr>
          <p:nvPr/>
        </p:nvPicPr>
        <p:blipFill>
          <a:blip r:embed="rId2" cstate="print"/>
          <a:srcRect/>
          <a:stretch>
            <a:fillRect/>
          </a:stretch>
        </p:blipFill>
        <p:spPr bwMode="auto">
          <a:xfrm>
            <a:off x="152400" y="152400"/>
            <a:ext cx="2057400" cy="1776413"/>
          </a:xfrm>
          <a:prstGeom prst="rect">
            <a:avLst/>
          </a:prstGeom>
          <a:noFill/>
          <a:ln w="9525">
            <a:noFill/>
            <a:miter lim="800000"/>
            <a:headEnd/>
            <a:tailEnd/>
          </a:ln>
        </p:spPr>
      </p:pic>
      <p:sp>
        <p:nvSpPr>
          <p:cNvPr id="5" name="Slide Number Placeholder 4"/>
          <p:cNvSpPr>
            <a:spLocks noGrp="1"/>
          </p:cNvSpPr>
          <p:nvPr>
            <p:ph type="sldNum" sz="quarter" idx="12"/>
          </p:nvPr>
        </p:nvSpPr>
        <p:spPr/>
        <p:txBody>
          <a:bodyPr/>
          <a:lstStyle/>
          <a:p>
            <a:fld id="{5136DE92-3AFC-4FCD-B6DC-75E6AAEE33FD}" type="slidenum">
              <a:rPr lang="en-US" smtClean="0"/>
              <a:pPr/>
              <a:t>41</a:t>
            </a:fld>
            <a:endParaRPr lang="en-US"/>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0-#ppt_w/2"/>
                                          </p:val>
                                        </p:tav>
                                        <p:tav tm="100000">
                                          <p:val>
                                            <p:strVal val="#ppt_x"/>
                                          </p:val>
                                        </p:tav>
                                      </p:tavLst>
                                    </p:anim>
                                    <p:anim calcmode="lin" valueType="num">
                                      <p:cBhvr additive="base">
                                        <p:cTn id="8" dur="500" fill="hold"/>
                                        <p:tgtEl>
                                          <p:spTgt spid="3"/>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 presetClass="entr" presetSubtype="8" fill="hold" grpId="0" nodeType="afterEffect">
                                  <p:stCondLst>
                                    <p:cond delay="0"/>
                                  </p:stCondLst>
                                  <p:childTnLst>
                                    <p:set>
                                      <p:cBhvr>
                                        <p:cTn id="11" dur="1" fill="hold">
                                          <p:stCondLst>
                                            <p:cond delay="0"/>
                                          </p:stCondLst>
                                        </p:cTn>
                                        <p:tgtEl>
                                          <p:spTgt spid="2">
                                            <p:txEl>
                                              <p:pRg st="0" end="0"/>
                                            </p:txEl>
                                          </p:spTgt>
                                        </p:tgtEl>
                                        <p:attrNameLst>
                                          <p:attrName>style.visibility</p:attrName>
                                        </p:attrNameLst>
                                      </p:cBhvr>
                                      <p:to>
                                        <p:strVal val="visible"/>
                                      </p:to>
                                    </p:set>
                                    <p:anim calcmode="lin" valueType="num">
                                      <p:cBhvr additive="base">
                                        <p:cTn id="12" dur="500" fill="hold"/>
                                        <p:tgtEl>
                                          <p:spTgt spid="2">
                                            <p:txEl>
                                              <p:pRg st="0" end="0"/>
                                            </p:txEl>
                                          </p:spTgt>
                                        </p:tgtEl>
                                        <p:attrNameLst>
                                          <p:attrName>ppt_x</p:attrName>
                                        </p:attrNameLst>
                                      </p:cBhvr>
                                      <p:tavLst>
                                        <p:tav tm="0">
                                          <p:val>
                                            <p:strVal val="0-#ppt_w/2"/>
                                          </p:val>
                                        </p:tav>
                                        <p:tav tm="100000">
                                          <p:val>
                                            <p:strVal val="#ppt_x"/>
                                          </p:val>
                                        </p:tav>
                                      </p:tavLst>
                                    </p:anim>
                                    <p:anim calcmode="lin" valueType="num">
                                      <p:cBhvr additive="base">
                                        <p:cTn id="13" dur="500" fill="hold"/>
                                        <p:tgtEl>
                                          <p:spTgt spid="2">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3" grpId="0"/>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676400" y="1981200"/>
            <a:ext cx="7010400" cy="4026091"/>
          </a:xfrm>
        </p:spPr>
        <p:txBody>
          <a:bodyPr>
            <a:normAutofit lnSpcReduction="10000"/>
          </a:bodyPr>
          <a:lstStyle/>
          <a:p>
            <a:pPr marL="624078" lvl="7" indent="-514350">
              <a:spcBef>
                <a:spcPts val="400"/>
              </a:spcBef>
              <a:buClr>
                <a:schemeClr val="accent1"/>
              </a:buClr>
              <a:buSzPct val="68000"/>
              <a:buFont typeface="+mj-lt"/>
              <a:buAutoNum type="alphaLcParenR"/>
            </a:pPr>
            <a:r>
              <a:rPr lang="en-US" sz="2800" dirty="0" smtClean="0"/>
              <a:t>Weight training, snowmobiling, bicycling and other outdoor activities;</a:t>
            </a:r>
          </a:p>
          <a:p>
            <a:pPr marL="594360" lvl="8" indent="-256032">
              <a:spcBef>
                <a:spcPts val="400"/>
              </a:spcBef>
              <a:buClr>
                <a:schemeClr val="accent1"/>
              </a:buClr>
              <a:buSzPct val="68000"/>
              <a:buFont typeface="Courier New" pitchFamily="49" charset="0"/>
              <a:buChar char="o"/>
            </a:pPr>
            <a:r>
              <a:rPr lang="en-US" sz="2400" i="1" dirty="0" err="1" smtClean="0"/>
              <a:t>Ivens</a:t>
            </a:r>
            <a:r>
              <a:rPr lang="en-US" sz="2400" i="1" dirty="0" smtClean="0"/>
              <a:t> v. </a:t>
            </a:r>
            <a:r>
              <a:rPr lang="en-US" sz="2400" i="1" dirty="0" err="1" smtClean="0"/>
              <a:t>Lesperance</a:t>
            </a:r>
            <a:r>
              <a:rPr lang="en-US" sz="2400" i="1" dirty="0" smtClean="0"/>
              <a:t>, </a:t>
            </a:r>
            <a:r>
              <a:rPr lang="en-US" sz="2400" dirty="0" smtClean="0"/>
              <a:t>[2012] O.J. No. 3363 at </a:t>
            </a:r>
            <a:r>
              <a:rPr lang="en-US" sz="2400" dirty="0" err="1" smtClean="0"/>
              <a:t>paras</a:t>
            </a:r>
            <a:r>
              <a:rPr lang="en-US" sz="2400" dirty="0" smtClean="0"/>
              <a:t>. 45-46 (S.C.J.). </a:t>
            </a:r>
          </a:p>
          <a:p>
            <a:pPr marL="594360" lvl="8" indent="-256032">
              <a:spcBef>
                <a:spcPts val="400"/>
              </a:spcBef>
              <a:buClr>
                <a:schemeClr val="accent1"/>
              </a:buClr>
              <a:buSzPct val="68000"/>
              <a:buNone/>
            </a:pPr>
            <a:endParaRPr lang="en-US" sz="1200" dirty="0" smtClean="0"/>
          </a:p>
          <a:p>
            <a:pPr marL="624078" indent="-514350">
              <a:buFont typeface="+mj-lt"/>
              <a:buAutoNum type="alphaLcParenR" startAt="2"/>
            </a:pPr>
            <a:r>
              <a:rPr lang="en-US" sz="2800" dirty="0" smtClean="0"/>
              <a:t>Baby-sitting, playing bridge, and gardening; </a:t>
            </a:r>
          </a:p>
          <a:p>
            <a:pPr lvl="1"/>
            <a:r>
              <a:rPr lang="en-US" sz="2400" i="1" dirty="0" smtClean="0"/>
              <a:t>Snider v. Salerno, </a:t>
            </a:r>
            <a:r>
              <a:rPr lang="en-US" sz="2400" dirty="0" smtClean="0"/>
              <a:t>[2001] O.J. No. 5752 (S.C.J.). </a:t>
            </a:r>
          </a:p>
          <a:p>
            <a:endParaRPr lang="en-US" dirty="0"/>
          </a:p>
        </p:txBody>
      </p:sp>
      <p:pic>
        <p:nvPicPr>
          <p:cNvPr id="4" name="Picture 3" descr="dn[1] (3).jpg"/>
          <p:cNvPicPr>
            <a:picLocks noChangeAspect="1"/>
          </p:cNvPicPr>
          <p:nvPr/>
        </p:nvPicPr>
        <p:blipFill>
          <a:blip r:embed="rId2" cstate="print"/>
          <a:srcRect/>
          <a:stretch>
            <a:fillRect/>
          </a:stretch>
        </p:blipFill>
        <p:spPr bwMode="auto">
          <a:xfrm>
            <a:off x="152400" y="152400"/>
            <a:ext cx="2057400" cy="1776413"/>
          </a:xfrm>
          <a:prstGeom prst="rect">
            <a:avLst/>
          </a:prstGeom>
          <a:noFill/>
          <a:ln w="9525">
            <a:noFill/>
            <a:miter lim="800000"/>
            <a:headEnd/>
            <a:tailEnd/>
          </a:ln>
        </p:spPr>
      </p:pic>
      <p:sp>
        <p:nvSpPr>
          <p:cNvPr id="5" name="Slide Number Placeholder 4"/>
          <p:cNvSpPr>
            <a:spLocks noGrp="1"/>
          </p:cNvSpPr>
          <p:nvPr>
            <p:ph type="sldNum" sz="quarter" idx="12"/>
          </p:nvPr>
        </p:nvSpPr>
        <p:spPr/>
        <p:txBody>
          <a:bodyPr/>
          <a:lstStyle/>
          <a:p>
            <a:fld id="{5136DE92-3AFC-4FCD-B6DC-75E6AAEE33FD}" type="slidenum">
              <a:rPr lang="en-US" smtClean="0"/>
              <a:pPr/>
              <a:t>42</a:t>
            </a:fld>
            <a:endParaRPr lang="en-US"/>
          </a:p>
        </p:txBody>
      </p:sp>
      <p:sp>
        <p:nvSpPr>
          <p:cNvPr id="8" name="Title 2"/>
          <p:cNvSpPr>
            <a:spLocks noGrp="1"/>
          </p:cNvSpPr>
          <p:nvPr>
            <p:ph type="title"/>
          </p:nvPr>
        </p:nvSpPr>
        <p:spPr>
          <a:xfrm>
            <a:off x="2362200" y="274638"/>
            <a:ext cx="6324600" cy="1554162"/>
          </a:xfrm>
        </p:spPr>
        <p:txBody>
          <a:bodyPr>
            <a:noAutofit/>
          </a:bodyPr>
          <a:lstStyle/>
          <a:p>
            <a:r>
              <a:rPr lang="en-US" sz="3600" dirty="0" smtClean="0">
                <a:effectLst/>
              </a:rPr>
              <a:t>Examples (</a:t>
            </a:r>
            <a:r>
              <a:rPr lang="en-US" sz="3600" dirty="0" err="1" smtClean="0">
                <a:effectLst/>
              </a:rPr>
              <a:t>cnt’d</a:t>
            </a:r>
            <a:r>
              <a:rPr lang="en-US" sz="3600" dirty="0" smtClean="0">
                <a:effectLst/>
              </a:rPr>
              <a:t>) </a:t>
            </a:r>
            <a:r>
              <a:rPr lang="en-US" sz="2800" dirty="0" smtClean="0">
                <a:effectLst/>
              </a:rPr>
              <a:t/>
            </a:r>
            <a:br>
              <a:rPr lang="en-US" sz="2800" dirty="0" smtClean="0">
                <a:effectLst/>
              </a:rPr>
            </a:br>
            <a:r>
              <a:rPr lang="en-US" sz="2800" dirty="0" smtClean="0">
                <a:effectLst/>
              </a:rPr>
              <a:t> </a:t>
            </a:r>
            <a:br>
              <a:rPr lang="en-US" sz="2800" dirty="0" smtClean="0">
                <a:effectLst/>
              </a:rPr>
            </a:br>
            <a:endParaRPr lang="en-US" sz="2800" dirty="0">
              <a:effectLst/>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0-#ppt_w/2"/>
                                          </p:val>
                                        </p:tav>
                                        <p:tav tm="100000">
                                          <p:val>
                                            <p:strVal val="#ppt_x"/>
                                          </p:val>
                                        </p:tav>
                                      </p:tavLst>
                                    </p:anim>
                                    <p:anim calcmode="lin" valueType="num">
                                      <p:cBhvr additive="base">
                                        <p:cTn id="8" dur="500" fill="hold"/>
                                        <p:tgtEl>
                                          <p:spTgt spid="8"/>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 presetClass="entr" presetSubtype="8" fill="hold" nodeType="afterEffect">
                                  <p:stCondLst>
                                    <p:cond delay="0"/>
                                  </p:stCondLst>
                                  <p:childTnLst>
                                    <p:set>
                                      <p:cBhvr>
                                        <p:cTn id="11" dur="1" fill="hold">
                                          <p:stCondLst>
                                            <p:cond delay="0"/>
                                          </p:stCondLst>
                                        </p:cTn>
                                        <p:tgtEl>
                                          <p:spTgt spid="2">
                                            <p:txEl>
                                              <p:pRg st="0" end="0"/>
                                            </p:txEl>
                                          </p:spTgt>
                                        </p:tgtEl>
                                        <p:attrNameLst>
                                          <p:attrName>style.visibility</p:attrName>
                                        </p:attrNameLst>
                                      </p:cBhvr>
                                      <p:to>
                                        <p:strVal val="visible"/>
                                      </p:to>
                                    </p:set>
                                    <p:anim calcmode="lin" valueType="num">
                                      <p:cBhvr additive="base">
                                        <p:cTn id="12" dur="500" fill="hold"/>
                                        <p:tgtEl>
                                          <p:spTgt spid="2">
                                            <p:txEl>
                                              <p:pRg st="0" end="0"/>
                                            </p:txEl>
                                          </p:spTgt>
                                        </p:tgtEl>
                                        <p:attrNameLst>
                                          <p:attrName>ppt_x</p:attrName>
                                        </p:attrNameLst>
                                      </p:cBhvr>
                                      <p:tavLst>
                                        <p:tav tm="0">
                                          <p:val>
                                            <p:strVal val="0-#ppt_w/2"/>
                                          </p:val>
                                        </p:tav>
                                        <p:tav tm="100000">
                                          <p:val>
                                            <p:strVal val="#ppt_x"/>
                                          </p:val>
                                        </p:tav>
                                      </p:tavLst>
                                    </p:anim>
                                    <p:anim calcmode="lin" valueType="num">
                                      <p:cBhvr additive="base">
                                        <p:cTn id="13" dur="500" fill="hold"/>
                                        <p:tgtEl>
                                          <p:spTgt spid="2">
                                            <p:txEl>
                                              <p:pRg st="0" end="0"/>
                                            </p:txEl>
                                          </p:spTgt>
                                        </p:tgtEl>
                                        <p:attrNameLst>
                                          <p:attrName>ppt_y</p:attrName>
                                        </p:attrNameLst>
                                      </p:cBhvr>
                                      <p:tavLst>
                                        <p:tav tm="0">
                                          <p:val>
                                            <p:strVal val="#ppt_y"/>
                                          </p:val>
                                        </p:tav>
                                        <p:tav tm="100000">
                                          <p:val>
                                            <p:strVal val="#ppt_y"/>
                                          </p:val>
                                        </p:tav>
                                      </p:tavLst>
                                    </p:anim>
                                  </p:childTnLst>
                                </p:cTn>
                              </p:par>
                              <p:par>
                                <p:cTn id="14" presetID="2" presetClass="entr" presetSubtype="8" fill="hold" nodeType="withEffect">
                                  <p:stCondLst>
                                    <p:cond delay="0"/>
                                  </p:stCondLst>
                                  <p:childTnLst>
                                    <p:set>
                                      <p:cBhvr>
                                        <p:cTn id="15" dur="1" fill="hold">
                                          <p:stCondLst>
                                            <p:cond delay="0"/>
                                          </p:stCondLst>
                                        </p:cTn>
                                        <p:tgtEl>
                                          <p:spTgt spid="2">
                                            <p:txEl>
                                              <p:pRg st="1" end="1"/>
                                            </p:txEl>
                                          </p:spTgt>
                                        </p:tgtEl>
                                        <p:attrNameLst>
                                          <p:attrName>style.visibility</p:attrName>
                                        </p:attrNameLst>
                                      </p:cBhvr>
                                      <p:to>
                                        <p:strVal val="visible"/>
                                      </p:to>
                                    </p:set>
                                    <p:anim calcmode="lin" valueType="num">
                                      <p:cBhvr additive="base">
                                        <p:cTn id="16" dur="500" fill="hold"/>
                                        <p:tgtEl>
                                          <p:spTgt spid="2">
                                            <p:txEl>
                                              <p:pRg st="1" end="1"/>
                                            </p:txEl>
                                          </p:spTgt>
                                        </p:tgtEl>
                                        <p:attrNameLst>
                                          <p:attrName>ppt_x</p:attrName>
                                        </p:attrNameLst>
                                      </p:cBhvr>
                                      <p:tavLst>
                                        <p:tav tm="0">
                                          <p:val>
                                            <p:strVal val="0-#ppt_w/2"/>
                                          </p:val>
                                        </p:tav>
                                        <p:tav tm="100000">
                                          <p:val>
                                            <p:strVal val="#ppt_x"/>
                                          </p:val>
                                        </p:tav>
                                      </p:tavLst>
                                    </p:anim>
                                    <p:anim calcmode="lin" valueType="num">
                                      <p:cBhvr additive="base">
                                        <p:cTn id="17" dur="500" fill="hold"/>
                                        <p:tgtEl>
                                          <p:spTgt spid="2">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2" presetClass="entr" presetSubtype="8" fill="hold" nodeType="click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 calcmode="lin" valueType="num">
                                      <p:cBhvr additive="base">
                                        <p:cTn id="22" dur="500" fill="hold"/>
                                        <p:tgtEl>
                                          <p:spTgt spid="2">
                                            <p:txEl>
                                              <p:pRg st="3" end="3"/>
                                            </p:txEl>
                                          </p:spTgt>
                                        </p:tgtEl>
                                        <p:attrNameLst>
                                          <p:attrName>ppt_x</p:attrName>
                                        </p:attrNameLst>
                                      </p:cBhvr>
                                      <p:tavLst>
                                        <p:tav tm="0">
                                          <p:val>
                                            <p:strVal val="0-#ppt_w/2"/>
                                          </p:val>
                                        </p:tav>
                                        <p:tav tm="100000">
                                          <p:val>
                                            <p:strVal val="#ppt_x"/>
                                          </p:val>
                                        </p:tav>
                                      </p:tavLst>
                                    </p:anim>
                                    <p:anim calcmode="lin" valueType="num">
                                      <p:cBhvr additive="base">
                                        <p:cTn id="23" dur="500" fill="hold"/>
                                        <p:tgtEl>
                                          <p:spTgt spid="2">
                                            <p:txEl>
                                              <p:pRg st="3" end="3"/>
                                            </p:txEl>
                                          </p:spTgt>
                                        </p:tgtEl>
                                        <p:attrNameLst>
                                          <p:attrName>ppt_y</p:attrName>
                                        </p:attrNameLst>
                                      </p:cBhvr>
                                      <p:tavLst>
                                        <p:tav tm="0">
                                          <p:val>
                                            <p:strVal val="#ppt_y"/>
                                          </p:val>
                                        </p:tav>
                                        <p:tav tm="100000">
                                          <p:val>
                                            <p:strVal val="#ppt_y"/>
                                          </p:val>
                                        </p:tav>
                                      </p:tavLst>
                                    </p:anim>
                                  </p:childTnLst>
                                </p:cTn>
                              </p:par>
                              <p:par>
                                <p:cTn id="24" presetID="2" presetClass="entr" presetSubtype="8" fill="hold" nodeType="withEffect">
                                  <p:stCondLst>
                                    <p:cond delay="0"/>
                                  </p:stCondLst>
                                  <p:childTnLst>
                                    <p:set>
                                      <p:cBhvr>
                                        <p:cTn id="25" dur="1" fill="hold">
                                          <p:stCondLst>
                                            <p:cond delay="0"/>
                                          </p:stCondLst>
                                        </p:cTn>
                                        <p:tgtEl>
                                          <p:spTgt spid="2">
                                            <p:txEl>
                                              <p:pRg st="4" end="4"/>
                                            </p:txEl>
                                          </p:spTgt>
                                        </p:tgtEl>
                                        <p:attrNameLst>
                                          <p:attrName>style.visibility</p:attrName>
                                        </p:attrNameLst>
                                      </p:cBhvr>
                                      <p:to>
                                        <p:strVal val="visible"/>
                                      </p:to>
                                    </p:set>
                                    <p:anim calcmode="lin" valueType="num">
                                      <p:cBhvr additive="base">
                                        <p:cTn id="26" dur="500" fill="hold"/>
                                        <p:tgtEl>
                                          <p:spTgt spid="2">
                                            <p:txEl>
                                              <p:pRg st="4" end="4"/>
                                            </p:txEl>
                                          </p:spTgt>
                                        </p:tgtEl>
                                        <p:attrNameLst>
                                          <p:attrName>ppt_x</p:attrName>
                                        </p:attrNameLst>
                                      </p:cBhvr>
                                      <p:tavLst>
                                        <p:tav tm="0">
                                          <p:val>
                                            <p:strVal val="0-#ppt_w/2"/>
                                          </p:val>
                                        </p:tav>
                                        <p:tav tm="100000">
                                          <p:val>
                                            <p:strVal val="#ppt_x"/>
                                          </p:val>
                                        </p:tav>
                                      </p:tavLst>
                                    </p:anim>
                                    <p:anim calcmode="lin" valueType="num">
                                      <p:cBhvr additive="base">
                                        <p:cTn id="27" dur="500" fill="hold"/>
                                        <p:tgtEl>
                                          <p:spTgt spid="2">
                                            <p:txEl>
                                              <p:pRg st="4" end="4"/>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676400" y="1981200"/>
            <a:ext cx="7010400" cy="4026091"/>
          </a:xfrm>
        </p:spPr>
        <p:txBody>
          <a:bodyPr/>
          <a:lstStyle/>
          <a:p>
            <a:pPr marL="624078" lvl="7" indent="-514350">
              <a:spcBef>
                <a:spcPts val="400"/>
              </a:spcBef>
              <a:buClr>
                <a:schemeClr val="accent1"/>
              </a:buClr>
              <a:buSzPct val="68000"/>
              <a:buFont typeface="+mj-lt"/>
              <a:buAutoNum type="alphaLcParenR" startAt="3"/>
            </a:pPr>
            <a:r>
              <a:rPr lang="en-US" sz="2800" dirty="0" smtClean="0"/>
              <a:t>Gardening, vacuuming, housecleaning and interference with the ability to seek employment;</a:t>
            </a:r>
          </a:p>
          <a:p>
            <a:pPr marL="594360" lvl="8" indent="-256032">
              <a:spcBef>
                <a:spcPts val="400"/>
              </a:spcBef>
              <a:buClr>
                <a:schemeClr val="accent1"/>
              </a:buClr>
              <a:buSzPct val="68000"/>
              <a:buFont typeface="Courier New" pitchFamily="49" charset="0"/>
              <a:buChar char="o"/>
            </a:pPr>
            <a:r>
              <a:rPr lang="en-US" sz="2400" i="1" dirty="0" smtClean="0"/>
              <a:t>Morrison v. </a:t>
            </a:r>
            <a:r>
              <a:rPr lang="en-US" sz="2400" i="1" dirty="0" err="1" smtClean="0"/>
              <a:t>Gravina</a:t>
            </a:r>
            <a:r>
              <a:rPr lang="en-US" sz="2400" dirty="0" smtClean="0"/>
              <a:t>, [2001] O.J. No. 2060 at </a:t>
            </a:r>
            <a:r>
              <a:rPr lang="en-US" sz="2400" dirty="0" err="1" smtClean="0"/>
              <a:t>para</a:t>
            </a:r>
            <a:r>
              <a:rPr lang="en-US" sz="2400" dirty="0" smtClean="0"/>
              <a:t>. 18 (S.C.J.). </a:t>
            </a:r>
          </a:p>
          <a:p>
            <a:endParaRPr lang="en-US" sz="2000" dirty="0"/>
          </a:p>
        </p:txBody>
      </p:sp>
      <p:pic>
        <p:nvPicPr>
          <p:cNvPr id="4" name="Picture 3" descr="dn[1] (3).jpg"/>
          <p:cNvPicPr>
            <a:picLocks noChangeAspect="1"/>
          </p:cNvPicPr>
          <p:nvPr/>
        </p:nvPicPr>
        <p:blipFill>
          <a:blip r:embed="rId2" cstate="print"/>
          <a:srcRect/>
          <a:stretch>
            <a:fillRect/>
          </a:stretch>
        </p:blipFill>
        <p:spPr bwMode="auto">
          <a:xfrm>
            <a:off x="152400" y="152400"/>
            <a:ext cx="2057400" cy="1776413"/>
          </a:xfrm>
          <a:prstGeom prst="rect">
            <a:avLst/>
          </a:prstGeom>
          <a:noFill/>
          <a:ln w="9525">
            <a:noFill/>
            <a:miter lim="800000"/>
            <a:headEnd/>
            <a:tailEnd/>
          </a:ln>
        </p:spPr>
      </p:pic>
      <p:sp>
        <p:nvSpPr>
          <p:cNvPr id="5" name="Slide Number Placeholder 4"/>
          <p:cNvSpPr>
            <a:spLocks noGrp="1"/>
          </p:cNvSpPr>
          <p:nvPr>
            <p:ph type="sldNum" sz="quarter" idx="12"/>
          </p:nvPr>
        </p:nvSpPr>
        <p:spPr/>
        <p:txBody>
          <a:bodyPr/>
          <a:lstStyle/>
          <a:p>
            <a:fld id="{5136DE92-3AFC-4FCD-B6DC-75E6AAEE33FD}" type="slidenum">
              <a:rPr lang="en-US" smtClean="0"/>
              <a:pPr/>
              <a:t>43</a:t>
            </a:fld>
            <a:endParaRPr lang="en-US"/>
          </a:p>
        </p:txBody>
      </p:sp>
      <p:sp>
        <p:nvSpPr>
          <p:cNvPr id="6" name="Title 2"/>
          <p:cNvSpPr>
            <a:spLocks noGrp="1"/>
          </p:cNvSpPr>
          <p:nvPr>
            <p:ph type="title"/>
          </p:nvPr>
        </p:nvSpPr>
        <p:spPr>
          <a:xfrm>
            <a:off x="2362200" y="274638"/>
            <a:ext cx="6324600" cy="1554162"/>
          </a:xfrm>
        </p:spPr>
        <p:txBody>
          <a:bodyPr>
            <a:noAutofit/>
          </a:bodyPr>
          <a:lstStyle/>
          <a:p>
            <a:r>
              <a:rPr lang="en-US" sz="3600" dirty="0" smtClean="0">
                <a:effectLst/>
              </a:rPr>
              <a:t>Examples (</a:t>
            </a:r>
            <a:r>
              <a:rPr lang="en-US" sz="3600" dirty="0" err="1" smtClean="0">
                <a:effectLst/>
              </a:rPr>
              <a:t>cnt’d</a:t>
            </a:r>
            <a:r>
              <a:rPr lang="en-US" sz="3600" dirty="0" smtClean="0">
                <a:effectLst/>
              </a:rPr>
              <a:t>) </a:t>
            </a:r>
            <a:r>
              <a:rPr lang="en-US" sz="2800" dirty="0" smtClean="0">
                <a:effectLst/>
              </a:rPr>
              <a:t/>
            </a:r>
            <a:br>
              <a:rPr lang="en-US" sz="2800" dirty="0" smtClean="0">
                <a:effectLst/>
              </a:rPr>
            </a:br>
            <a:r>
              <a:rPr lang="en-US" sz="2800" dirty="0" smtClean="0">
                <a:effectLst/>
              </a:rPr>
              <a:t> </a:t>
            </a:r>
            <a:br>
              <a:rPr lang="en-US" sz="2800" dirty="0" smtClean="0">
                <a:effectLst/>
              </a:rPr>
            </a:br>
            <a:endParaRPr lang="en-US" sz="2800" dirty="0">
              <a:effectLst/>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0-#ppt_w/2"/>
                                          </p:val>
                                        </p:tav>
                                        <p:tav tm="100000">
                                          <p:val>
                                            <p:strVal val="#ppt_x"/>
                                          </p:val>
                                        </p:tav>
                                      </p:tavLst>
                                    </p:anim>
                                    <p:anim calcmode="lin" valueType="num">
                                      <p:cBhvr additive="base">
                                        <p:cTn id="8" dur="500" fill="hold"/>
                                        <p:tgtEl>
                                          <p:spTgt spid="6"/>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 presetClass="entr" presetSubtype="8" fill="hold" nodeType="afterEffect">
                                  <p:stCondLst>
                                    <p:cond delay="0"/>
                                  </p:stCondLst>
                                  <p:childTnLst>
                                    <p:set>
                                      <p:cBhvr>
                                        <p:cTn id="11" dur="1" fill="hold">
                                          <p:stCondLst>
                                            <p:cond delay="0"/>
                                          </p:stCondLst>
                                        </p:cTn>
                                        <p:tgtEl>
                                          <p:spTgt spid="2">
                                            <p:txEl>
                                              <p:pRg st="0" end="0"/>
                                            </p:txEl>
                                          </p:spTgt>
                                        </p:tgtEl>
                                        <p:attrNameLst>
                                          <p:attrName>style.visibility</p:attrName>
                                        </p:attrNameLst>
                                      </p:cBhvr>
                                      <p:to>
                                        <p:strVal val="visible"/>
                                      </p:to>
                                    </p:set>
                                    <p:anim calcmode="lin" valueType="num">
                                      <p:cBhvr additive="base">
                                        <p:cTn id="12" dur="500" fill="hold"/>
                                        <p:tgtEl>
                                          <p:spTgt spid="2">
                                            <p:txEl>
                                              <p:pRg st="0" end="0"/>
                                            </p:txEl>
                                          </p:spTgt>
                                        </p:tgtEl>
                                        <p:attrNameLst>
                                          <p:attrName>ppt_x</p:attrName>
                                        </p:attrNameLst>
                                      </p:cBhvr>
                                      <p:tavLst>
                                        <p:tav tm="0">
                                          <p:val>
                                            <p:strVal val="0-#ppt_w/2"/>
                                          </p:val>
                                        </p:tav>
                                        <p:tav tm="100000">
                                          <p:val>
                                            <p:strVal val="#ppt_x"/>
                                          </p:val>
                                        </p:tav>
                                      </p:tavLst>
                                    </p:anim>
                                    <p:anim calcmode="lin" valueType="num">
                                      <p:cBhvr additive="base">
                                        <p:cTn id="13" dur="500" fill="hold"/>
                                        <p:tgtEl>
                                          <p:spTgt spid="2">
                                            <p:txEl>
                                              <p:pRg st="0" end="0"/>
                                            </p:txEl>
                                          </p:spTgt>
                                        </p:tgtEl>
                                        <p:attrNameLst>
                                          <p:attrName>ppt_y</p:attrName>
                                        </p:attrNameLst>
                                      </p:cBhvr>
                                      <p:tavLst>
                                        <p:tav tm="0">
                                          <p:val>
                                            <p:strVal val="#ppt_y"/>
                                          </p:val>
                                        </p:tav>
                                        <p:tav tm="100000">
                                          <p:val>
                                            <p:strVal val="#ppt_y"/>
                                          </p:val>
                                        </p:tav>
                                      </p:tavLst>
                                    </p:anim>
                                  </p:childTnLst>
                                </p:cTn>
                              </p:par>
                              <p:par>
                                <p:cTn id="14" presetID="2" presetClass="entr" presetSubtype="8" fill="hold" nodeType="withEffect">
                                  <p:stCondLst>
                                    <p:cond delay="0"/>
                                  </p:stCondLst>
                                  <p:childTnLst>
                                    <p:set>
                                      <p:cBhvr>
                                        <p:cTn id="15" dur="1" fill="hold">
                                          <p:stCondLst>
                                            <p:cond delay="0"/>
                                          </p:stCondLst>
                                        </p:cTn>
                                        <p:tgtEl>
                                          <p:spTgt spid="2">
                                            <p:txEl>
                                              <p:pRg st="1" end="1"/>
                                            </p:txEl>
                                          </p:spTgt>
                                        </p:tgtEl>
                                        <p:attrNameLst>
                                          <p:attrName>style.visibility</p:attrName>
                                        </p:attrNameLst>
                                      </p:cBhvr>
                                      <p:to>
                                        <p:strVal val="visible"/>
                                      </p:to>
                                    </p:set>
                                    <p:anim calcmode="lin" valueType="num">
                                      <p:cBhvr additive="base">
                                        <p:cTn id="16" dur="500" fill="hold"/>
                                        <p:tgtEl>
                                          <p:spTgt spid="2">
                                            <p:txEl>
                                              <p:pRg st="1" end="1"/>
                                            </p:txEl>
                                          </p:spTgt>
                                        </p:tgtEl>
                                        <p:attrNameLst>
                                          <p:attrName>ppt_x</p:attrName>
                                        </p:attrNameLst>
                                      </p:cBhvr>
                                      <p:tavLst>
                                        <p:tav tm="0">
                                          <p:val>
                                            <p:strVal val="0-#ppt_w/2"/>
                                          </p:val>
                                        </p:tav>
                                        <p:tav tm="100000">
                                          <p:val>
                                            <p:strVal val="#ppt_x"/>
                                          </p:val>
                                        </p:tav>
                                      </p:tavLst>
                                    </p:anim>
                                    <p:anim calcmode="lin" valueType="num">
                                      <p:cBhvr additive="base">
                                        <p:cTn id="17" dur="500" fill="hold"/>
                                        <p:tgtEl>
                                          <p:spTgt spid="2">
                                            <p:txEl>
                                              <p:pRg st="1" end="1"/>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676400" y="1981200"/>
            <a:ext cx="7010400" cy="4343400"/>
          </a:xfrm>
        </p:spPr>
        <p:txBody>
          <a:bodyPr/>
          <a:lstStyle/>
          <a:p>
            <a:pPr marL="624078" lvl="7" indent="-514350">
              <a:spcBef>
                <a:spcPts val="400"/>
              </a:spcBef>
              <a:buClr>
                <a:schemeClr val="accent1"/>
              </a:buClr>
              <a:buSzPct val="68000"/>
              <a:buFont typeface="+mj-lt"/>
              <a:buAutoNum type="alphaLcParenR" startAt="4"/>
            </a:pPr>
            <a:r>
              <a:rPr lang="en-US" sz="2700" dirty="0" smtClean="0"/>
              <a:t>Vacuuming, riding a road bike, driving a car, walking up a flight of stairs, planning, organizing, implementing and sustaining activities of employment, and/or maintaining an orderly, uncluttered home;</a:t>
            </a:r>
          </a:p>
          <a:p>
            <a:pPr marL="365760" lvl="7" indent="-256032">
              <a:spcBef>
                <a:spcPts val="400"/>
              </a:spcBef>
              <a:buClr>
                <a:schemeClr val="accent1"/>
              </a:buClr>
              <a:buSzPct val="68000"/>
              <a:buNone/>
            </a:pPr>
            <a:endParaRPr lang="en-US" sz="1200" dirty="0" smtClean="0"/>
          </a:p>
          <a:p>
            <a:pPr marL="594360" lvl="8" indent="-256032">
              <a:spcBef>
                <a:spcPts val="400"/>
              </a:spcBef>
              <a:buClr>
                <a:schemeClr val="accent1"/>
              </a:buClr>
              <a:buSzPct val="68000"/>
              <a:buFont typeface="Courier New" pitchFamily="49" charset="0"/>
              <a:buChar char="o"/>
            </a:pPr>
            <a:r>
              <a:rPr lang="en-US" sz="2400" i="1" dirty="0" err="1" smtClean="0"/>
              <a:t>Mader</a:t>
            </a:r>
            <a:r>
              <a:rPr lang="en-US" sz="2400" i="1" dirty="0" smtClean="0"/>
              <a:t> v. Hunter, </a:t>
            </a:r>
            <a:r>
              <a:rPr lang="en-US" sz="2400" dirty="0" smtClean="0"/>
              <a:t>[2012] O.J. No. 1169 at </a:t>
            </a:r>
            <a:r>
              <a:rPr lang="en-US" sz="2400" dirty="0" err="1" smtClean="0"/>
              <a:t>paras</a:t>
            </a:r>
            <a:r>
              <a:rPr lang="en-US" sz="2400" dirty="0" smtClean="0"/>
              <a:t>. 41, 46 (S.C.J.). </a:t>
            </a:r>
          </a:p>
          <a:p>
            <a:endParaRPr lang="en-US" sz="3200" dirty="0"/>
          </a:p>
        </p:txBody>
      </p:sp>
      <p:pic>
        <p:nvPicPr>
          <p:cNvPr id="4" name="Picture 3" descr="dn[1] (3).jpg"/>
          <p:cNvPicPr>
            <a:picLocks noChangeAspect="1"/>
          </p:cNvPicPr>
          <p:nvPr/>
        </p:nvPicPr>
        <p:blipFill>
          <a:blip r:embed="rId2" cstate="print"/>
          <a:srcRect/>
          <a:stretch>
            <a:fillRect/>
          </a:stretch>
        </p:blipFill>
        <p:spPr bwMode="auto">
          <a:xfrm>
            <a:off x="152400" y="152400"/>
            <a:ext cx="2057400" cy="1776413"/>
          </a:xfrm>
          <a:prstGeom prst="rect">
            <a:avLst/>
          </a:prstGeom>
          <a:noFill/>
          <a:ln w="9525">
            <a:noFill/>
            <a:miter lim="800000"/>
            <a:headEnd/>
            <a:tailEnd/>
          </a:ln>
        </p:spPr>
      </p:pic>
      <p:sp>
        <p:nvSpPr>
          <p:cNvPr id="5" name="Slide Number Placeholder 4"/>
          <p:cNvSpPr>
            <a:spLocks noGrp="1"/>
          </p:cNvSpPr>
          <p:nvPr>
            <p:ph type="sldNum" sz="quarter" idx="12"/>
          </p:nvPr>
        </p:nvSpPr>
        <p:spPr/>
        <p:txBody>
          <a:bodyPr/>
          <a:lstStyle/>
          <a:p>
            <a:fld id="{5136DE92-3AFC-4FCD-B6DC-75E6AAEE33FD}" type="slidenum">
              <a:rPr lang="en-US" smtClean="0"/>
              <a:pPr/>
              <a:t>44</a:t>
            </a:fld>
            <a:endParaRPr lang="en-US"/>
          </a:p>
        </p:txBody>
      </p:sp>
      <p:sp>
        <p:nvSpPr>
          <p:cNvPr id="6" name="Title 2"/>
          <p:cNvSpPr>
            <a:spLocks noGrp="1"/>
          </p:cNvSpPr>
          <p:nvPr>
            <p:ph type="title"/>
          </p:nvPr>
        </p:nvSpPr>
        <p:spPr>
          <a:xfrm>
            <a:off x="2362200" y="304800"/>
            <a:ext cx="6324600" cy="1554162"/>
          </a:xfrm>
        </p:spPr>
        <p:txBody>
          <a:bodyPr>
            <a:noAutofit/>
          </a:bodyPr>
          <a:lstStyle/>
          <a:p>
            <a:r>
              <a:rPr lang="en-US" sz="3600" dirty="0" smtClean="0">
                <a:effectLst/>
              </a:rPr>
              <a:t>Examples (</a:t>
            </a:r>
            <a:r>
              <a:rPr lang="en-US" sz="3600" dirty="0" err="1" smtClean="0">
                <a:effectLst/>
              </a:rPr>
              <a:t>cnt’d</a:t>
            </a:r>
            <a:r>
              <a:rPr lang="en-US" sz="3600" dirty="0" smtClean="0">
                <a:effectLst/>
              </a:rPr>
              <a:t>) </a:t>
            </a:r>
            <a:r>
              <a:rPr lang="en-US" sz="2800" dirty="0" smtClean="0">
                <a:effectLst/>
              </a:rPr>
              <a:t/>
            </a:r>
            <a:br>
              <a:rPr lang="en-US" sz="2800" dirty="0" smtClean="0">
                <a:effectLst/>
              </a:rPr>
            </a:br>
            <a:r>
              <a:rPr lang="en-US" sz="2800" dirty="0" smtClean="0">
                <a:effectLst/>
              </a:rPr>
              <a:t> </a:t>
            </a:r>
            <a:br>
              <a:rPr lang="en-US" sz="2800" dirty="0" smtClean="0">
                <a:effectLst/>
              </a:rPr>
            </a:br>
            <a:endParaRPr lang="en-US" sz="2800" dirty="0">
              <a:effectLst/>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0-#ppt_w/2"/>
                                          </p:val>
                                        </p:tav>
                                        <p:tav tm="100000">
                                          <p:val>
                                            <p:strVal val="#ppt_x"/>
                                          </p:val>
                                        </p:tav>
                                      </p:tavLst>
                                    </p:anim>
                                    <p:anim calcmode="lin" valueType="num">
                                      <p:cBhvr additive="base">
                                        <p:cTn id="8" dur="500" fill="hold"/>
                                        <p:tgtEl>
                                          <p:spTgt spid="6"/>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 presetClass="entr" presetSubtype="8" fill="hold" nodeType="afterEffect">
                                  <p:stCondLst>
                                    <p:cond delay="0"/>
                                  </p:stCondLst>
                                  <p:childTnLst>
                                    <p:set>
                                      <p:cBhvr>
                                        <p:cTn id="11" dur="1" fill="hold">
                                          <p:stCondLst>
                                            <p:cond delay="0"/>
                                          </p:stCondLst>
                                        </p:cTn>
                                        <p:tgtEl>
                                          <p:spTgt spid="2">
                                            <p:txEl>
                                              <p:pRg st="0" end="0"/>
                                            </p:txEl>
                                          </p:spTgt>
                                        </p:tgtEl>
                                        <p:attrNameLst>
                                          <p:attrName>style.visibility</p:attrName>
                                        </p:attrNameLst>
                                      </p:cBhvr>
                                      <p:to>
                                        <p:strVal val="visible"/>
                                      </p:to>
                                    </p:set>
                                    <p:anim calcmode="lin" valueType="num">
                                      <p:cBhvr additive="base">
                                        <p:cTn id="12" dur="500" fill="hold"/>
                                        <p:tgtEl>
                                          <p:spTgt spid="2">
                                            <p:txEl>
                                              <p:pRg st="0" end="0"/>
                                            </p:txEl>
                                          </p:spTgt>
                                        </p:tgtEl>
                                        <p:attrNameLst>
                                          <p:attrName>ppt_x</p:attrName>
                                        </p:attrNameLst>
                                      </p:cBhvr>
                                      <p:tavLst>
                                        <p:tav tm="0">
                                          <p:val>
                                            <p:strVal val="0-#ppt_w/2"/>
                                          </p:val>
                                        </p:tav>
                                        <p:tav tm="100000">
                                          <p:val>
                                            <p:strVal val="#ppt_x"/>
                                          </p:val>
                                        </p:tav>
                                      </p:tavLst>
                                    </p:anim>
                                    <p:anim calcmode="lin" valueType="num">
                                      <p:cBhvr additive="base">
                                        <p:cTn id="13" dur="500" fill="hold"/>
                                        <p:tgtEl>
                                          <p:spTgt spid="2">
                                            <p:txEl>
                                              <p:pRg st="0" end="0"/>
                                            </p:txEl>
                                          </p:spTgt>
                                        </p:tgtEl>
                                        <p:attrNameLst>
                                          <p:attrName>ppt_y</p:attrName>
                                        </p:attrNameLst>
                                      </p:cBhvr>
                                      <p:tavLst>
                                        <p:tav tm="0">
                                          <p:val>
                                            <p:strVal val="#ppt_y"/>
                                          </p:val>
                                        </p:tav>
                                        <p:tav tm="100000">
                                          <p:val>
                                            <p:strVal val="#ppt_y"/>
                                          </p:val>
                                        </p:tav>
                                      </p:tavLst>
                                    </p:anim>
                                  </p:childTnLst>
                                </p:cTn>
                              </p:par>
                              <p:par>
                                <p:cTn id="14" presetID="2" presetClass="entr" presetSubtype="8" fill="hold" nodeType="withEffect">
                                  <p:stCondLst>
                                    <p:cond delay="0"/>
                                  </p:stCondLst>
                                  <p:childTnLst>
                                    <p:set>
                                      <p:cBhvr>
                                        <p:cTn id="15" dur="1" fill="hold">
                                          <p:stCondLst>
                                            <p:cond delay="0"/>
                                          </p:stCondLst>
                                        </p:cTn>
                                        <p:tgtEl>
                                          <p:spTgt spid="2">
                                            <p:txEl>
                                              <p:pRg st="2" end="2"/>
                                            </p:txEl>
                                          </p:spTgt>
                                        </p:tgtEl>
                                        <p:attrNameLst>
                                          <p:attrName>style.visibility</p:attrName>
                                        </p:attrNameLst>
                                      </p:cBhvr>
                                      <p:to>
                                        <p:strVal val="visible"/>
                                      </p:to>
                                    </p:set>
                                    <p:anim calcmode="lin" valueType="num">
                                      <p:cBhvr additive="base">
                                        <p:cTn id="16" dur="500" fill="hold"/>
                                        <p:tgtEl>
                                          <p:spTgt spid="2">
                                            <p:txEl>
                                              <p:pRg st="2" end="2"/>
                                            </p:txEl>
                                          </p:spTgt>
                                        </p:tgtEl>
                                        <p:attrNameLst>
                                          <p:attrName>ppt_x</p:attrName>
                                        </p:attrNameLst>
                                      </p:cBhvr>
                                      <p:tavLst>
                                        <p:tav tm="0">
                                          <p:val>
                                            <p:strVal val="0-#ppt_w/2"/>
                                          </p:val>
                                        </p:tav>
                                        <p:tav tm="100000">
                                          <p:val>
                                            <p:strVal val="#ppt_x"/>
                                          </p:val>
                                        </p:tav>
                                      </p:tavLst>
                                    </p:anim>
                                    <p:anim calcmode="lin" valueType="num">
                                      <p:cBhvr additive="base">
                                        <p:cTn id="17" dur="500" fill="hold"/>
                                        <p:tgtEl>
                                          <p:spTgt spid="2">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676400" y="1981200"/>
            <a:ext cx="7010400" cy="4026091"/>
          </a:xfrm>
        </p:spPr>
        <p:txBody>
          <a:bodyPr/>
          <a:lstStyle/>
          <a:p>
            <a:pPr marL="624078" lvl="7" indent="-514350">
              <a:spcBef>
                <a:spcPts val="400"/>
              </a:spcBef>
              <a:buClr>
                <a:schemeClr val="accent1"/>
              </a:buClr>
              <a:buSzPct val="68000"/>
              <a:buFont typeface="+mj-lt"/>
              <a:buAutoNum type="alphaLcParenR" startAt="5"/>
            </a:pPr>
            <a:r>
              <a:rPr lang="en-US" sz="2800" dirty="0" smtClean="0"/>
              <a:t>“walking, standing and getting around”, taking long walks, visiting an ill relative, “puttering” around the house, and fishing;</a:t>
            </a:r>
          </a:p>
          <a:p>
            <a:pPr marL="594360" lvl="8" indent="-256032">
              <a:spcBef>
                <a:spcPts val="400"/>
              </a:spcBef>
              <a:buClr>
                <a:schemeClr val="accent1"/>
              </a:buClr>
              <a:buSzPct val="68000"/>
              <a:buFont typeface="Courier New" pitchFamily="49" charset="0"/>
              <a:buChar char="o"/>
            </a:pPr>
            <a:r>
              <a:rPr lang="en-US" sz="2400" i="1" dirty="0" smtClean="0"/>
              <a:t>Knudsen v. </a:t>
            </a:r>
            <a:r>
              <a:rPr lang="en-US" sz="2400" i="1" dirty="0" err="1" smtClean="0"/>
              <a:t>Tyckyj</a:t>
            </a:r>
            <a:r>
              <a:rPr lang="en-US" sz="2400" dirty="0" smtClean="0"/>
              <a:t>, [1994] O.J. No. 2763 at </a:t>
            </a:r>
            <a:r>
              <a:rPr lang="en-US" sz="2400" dirty="0" err="1" smtClean="0"/>
              <a:t>paras</a:t>
            </a:r>
            <a:r>
              <a:rPr lang="en-US" sz="2400" dirty="0" smtClean="0"/>
              <a:t> 5-10, and 30 (Gen. Div.). </a:t>
            </a:r>
          </a:p>
          <a:p>
            <a:endParaRPr lang="en-US" sz="3200" dirty="0" smtClean="0"/>
          </a:p>
          <a:p>
            <a:endParaRPr lang="en-US" dirty="0"/>
          </a:p>
        </p:txBody>
      </p:sp>
      <p:pic>
        <p:nvPicPr>
          <p:cNvPr id="4" name="Picture 3" descr="dn[1] (3).jpg"/>
          <p:cNvPicPr>
            <a:picLocks noChangeAspect="1"/>
          </p:cNvPicPr>
          <p:nvPr/>
        </p:nvPicPr>
        <p:blipFill>
          <a:blip r:embed="rId2" cstate="print"/>
          <a:srcRect/>
          <a:stretch>
            <a:fillRect/>
          </a:stretch>
        </p:blipFill>
        <p:spPr bwMode="auto">
          <a:xfrm>
            <a:off x="152400" y="152400"/>
            <a:ext cx="2057400" cy="1776413"/>
          </a:xfrm>
          <a:prstGeom prst="rect">
            <a:avLst/>
          </a:prstGeom>
          <a:noFill/>
          <a:ln w="9525">
            <a:noFill/>
            <a:miter lim="800000"/>
            <a:headEnd/>
            <a:tailEnd/>
          </a:ln>
        </p:spPr>
      </p:pic>
      <p:sp>
        <p:nvSpPr>
          <p:cNvPr id="5" name="Slide Number Placeholder 4"/>
          <p:cNvSpPr>
            <a:spLocks noGrp="1"/>
          </p:cNvSpPr>
          <p:nvPr>
            <p:ph type="sldNum" sz="quarter" idx="12"/>
          </p:nvPr>
        </p:nvSpPr>
        <p:spPr/>
        <p:txBody>
          <a:bodyPr/>
          <a:lstStyle/>
          <a:p>
            <a:fld id="{5136DE92-3AFC-4FCD-B6DC-75E6AAEE33FD}" type="slidenum">
              <a:rPr lang="en-US" smtClean="0"/>
              <a:pPr/>
              <a:t>45</a:t>
            </a:fld>
            <a:endParaRPr lang="en-US"/>
          </a:p>
        </p:txBody>
      </p:sp>
      <p:sp>
        <p:nvSpPr>
          <p:cNvPr id="6" name="Title 2"/>
          <p:cNvSpPr>
            <a:spLocks noGrp="1"/>
          </p:cNvSpPr>
          <p:nvPr>
            <p:ph type="title"/>
          </p:nvPr>
        </p:nvSpPr>
        <p:spPr>
          <a:xfrm>
            <a:off x="2362200" y="274638"/>
            <a:ext cx="6324600" cy="1554162"/>
          </a:xfrm>
        </p:spPr>
        <p:txBody>
          <a:bodyPr>
            <a:noAutofit/>
          </a:bodyPr>
          <a:lstStyle/>
          <a:p>
            <a:r>
              <a:rPr lang="en-US" sz="3600" dirty="0" smtClean="0">
                <a:effectLst/>
              </a:rPr>
              <a:t>Examples (</a:t>
            </a:r>
            <a:r>
              <a:rPr lang="en-US" sz="3600" dirty="0" err="1" smtClean="0">
                <a:effectLst/>
              </a:rPr>
              <a:t>cnt’d</a:t>
            </a:r>
            <a:r>
              <a:rPr lang="en-US" sz="3600" dirty="0" smtClean="0">
                <a:effectLst/>
              </a:rPr>
              <a:t>) </a:t>
            </a:r>
            <a:r>
              <a:rPr lang="en-US" sz="2800" dirty="0" smtClean="0">
                <a:effectLst/>
              </a:rPr>
              <a:t/>
            </a:r>
            <a:br>
              <a:rPr lang="en-US" sz="2800" dirty="0" smtClean="0">
                <a:effectLst/>
              </a:rPr>
            </a:br>
            <a:r>
              <a:rPr lang="en-US" sz="2800" dirty="0" smtClean="0">
                <a:effectLst/>
              </a:rPr>
              <a:t> </a:t>
            </a:r>
            <a:br>
              <a:rPr lang="en-US" sz="2800" dirty="0" smtClean="0">
                <a:effectLst/>
              </a:rPr>
            </a:br>
            <a:endParaRPr lang="en-US" sz="2800" dirty="0">
              <a:effectLst/>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0-#ppt_w/2"/>
                                          </p:val>
                                        </p:tav>
                                        <p:tav tm="100000">
                                          <p:val>
                                            <p:strVal val="#ppt_x"/>
                                          </p:val>
                                        </p:tav>
                                      </p:tavLst>
                                    </p:anim>
                                    <p:anim calcmode="lin" valueType="num">
                                      <p:cBhvr additive="base">
                                        <p:cTn id="8" dur="500" fill="hold"/>
                                        <p:tgtEl>
                                          <p:spTgt spid="6"/>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 presetClass="entr" presetSubtype="8" fill="hold" grpId="0" nodeType="afterEffect">
                                  <p:stCondLst>
                                    <p:cond delay="0"/>
                                  </p:stCondLst>
                                  <p:childTnLst>
                                    <p:set>
                                      <p:cBhvr>
                                        <p:cTn id="11" dur="1" fill="hold">
                                          <p:stCondLst>
                                            <p:cond delay="0"/>
                                          </p:stCondLst>
                                        </p:cTn>
                                        <p:tgtEl>
                                          <p:spTgt spid="2">
                                            <p:txEl>
                                              <p:pRg st="0" end="0"/>
                                            </p:txEl>
                                          </p:spTgt>
                                        </p:tgtEl>
                                        <p:attrNameLst>
                                          <p:attrName>style.visibility</p:attrName>
                                        </p:attrNameLst>
                                      </p:cBhvr>
                                      <p:to>
                                        <p:strVal val="visible"/>
                                      </p:to>
                                    </p:set>
                                    <p:anim calcmode="lin" valueType="num">
                                      <p:cBhvr additive="base">
                                        <p:cTn id="12" dur="500" fill="hold"/>
                                        <p:tgtEl>
                                          <p:spTgt spid="2">
                                            <p:txEl>
                                              <p:pRg st="0" end="0"/>
                                            </p:txEl>
                                          </p:spTgt>
                                        </p:tgtEl>
                                        <p:attrNameLst>
                                          <p:attrName>ppt_x</p:attrName>
                                        </p:attrNameLst>
                                      </p:cBhvr>
                                      <p:tavLst>
                                        <p:tav tm="0">
                                          <p:val>
                                            <p:strVal val="0-#ppt_w/2"/>
                                          </p:val>
                                        </p:tav>
                                        <p:tav tm="100000">
                                          <p:val>
                                            <p:strVal val="#ppt_x"/>
                                          </p:val>
                                        </p:tav>
                                      </p:tavLst>
                                    </p:anim>
                                    <p:anim calcmode="lin" valueType="num">
                                      <p:cBhvr additive="base">
                                        <p:cTn id="13" dur="500" fill="hold"/>
                                        <p:tgtEl>
                                          <p:spTgt spid="2">
                                            <p:txEl>
                                              <p:pRg st="0" end="0"/>
                                            </p:txEl>
                                          </p:spTgt>
                                        </p:tgtEl>
                                        <p:attrNameLst>
                                          <p:attrName>ppt_y</p:attrName>
                                        </p:attrNameLst>
                                      </p:cBhvr>
                                      <p:tavLst>
                                        <p:tav tm="0">
                                          <p:val>
                                            <p:strVal val="#ppt_y"/>
                                          </p:val>
                                        </p:tav>
                                        <p:tav tm="100000">
                                          <p:val>
                                            <p:strVal val="#ppt_y"/>
                                          </p:val>
                                        </p:tav>
                                      </p:tavLst>
                                    </p:anim>
                                  </p:childTnLst>
                                </p:cTn>
                              </p:par>
                              <p:par>
                                <p:cTn id="14" presetID="2" presetClass="entr" presetSubtype="8" fill="hold" grpId="0" nodeType="withEffect">
                                  <p:stCondLst>
                                    <p:cond delay="0"/>
                                  </p:stCondLst>
                                  <p:childTnLst>
                                    <p:set>
                                      <p:cBhvr>
                                        <p:cTn id="15" dur="1" fill="hold">
                                          <p:stCondLst>
                                            <p:cond delay="0"/>
                                          </p:stCondLst>
                                        </p:cTn>
                                        <p:tgtEl>
                                          <p:spTgt spid="2">
                                            <p:txEl>
                                              <p:pRg st="1" end="1"/>
                                            </p:txEl>
                                          </p:spTgt>
                                        </p:tgtEl>
                                        <p:attrNameLst>
                                          <p:attrName>style.visibility</p:attrName>
                                        </p:attrNameLst>
                                      </p:cBhvr>
                                      <p:to>
                                        <p:strVal val="visible"/>
                                      </p:to>
                                    </p:set>
                                    <p:anim calcmode="lin" valueType="num">
                                      <p:cBhvr additive="base">
                                        <p:cTn id="16" dur="500" fill="hold"/>
                                        <p:tgtEl>
                                          <p:spTgt spid="2">
                                            <p:txEl>
                                              <p:pRg st="1" end="1"/>
                                            </p:txEl>
                                          </p:spTgt>
                                        </p:tgtEl>
                                        <p:attrNameLst>
                                          <p:attrName>ppt_x</p:attrName>
                                        </p:attrNameLst>
                                      </p:cBhvr>
                                      <p:tavLst>
                                        <p:tav tm="0">
                                          <p:val>
                                            <p:strVal val="0-#ppt_w/2"/>
                                          </p:val>
                                        </p:tav>
                                        <p:tav tm="100000">
                                          <p:val>
                                            <p:strVal val="#ppt_x"/>
                                          </p:val>
                                        </p:tav>
                                      </p:tavLst>
                                    </p:anim>
                                    <p:anim calcmode="lin" valueType="num">
                                      <p:cBhvr additive="base">
                                        <p:cTn id="17" dur="500" fill="hold"/>
                                        <p:tgtEl>
                                          <p:spTgt spid="2">
                                            <p:txEl>
                                              <p:pRg st="1" end="1"/>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P spid="6" grpId="0"/>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676400" y="1981200"/>
            <a:ext cx="7010400" cy="4026091"/>
          </a:xfrm>
        </p:spPr>
        <p:txBody>
          <a:bodyPr>
            <a:normAutofit/>
          </a:bodyPr>
          <a:lstStyle/>
          <a:p>
            <a:pPr marL="624078" lvl="7" indent="-514350">
              <a:spcBef>
                <a:spcPts val="400"/>
              </a:spcBef>
              <a:buClr>
                <a:schemeClr val="accent1"/>
              </a:buClr>
              <a:buSzPct val="68000"/>
              <a:buFont typeface="+mj-lt"/>
              <a:buAutoNum type="alphaLcParenR" startAt="6"/>
            </a:pPr>
            <a:r>
              <a:rPr lang="en-US" sz="2800" dirty="0" smtClean="0"/>
              <a:t>Walking and dancing;</a:t>
            </a:r>
            <a:endParaRPr lang="en-US" sz="1200" dirty="0" smtClean="0"/>
          </a:p>
          <a:p>
            <a:pPr marL="594360" lvl="8" indent="-256032">
              <a:spcBef>
                <a:spcPts val="400"/>
              </a:spcBef>
              <a:buClr>
                <a:schemeClr val="accent1"/>
              </a:buClr>
              <a:buSzPct val="68000"/>
              <a:buFont typeface="Courier New" pitchFamily="49" charset="0"/>
              <a:buChar char="o"/>
            </a:pPr>
            <a:r>
              <a:rPr lang="en-US" sz="2400" i="1" dirty="0" smtClean="0"/>
              <a:t>Johnson v. Air Car Limousine Services</a:t>
            </a:r>
            <a:r>
              <a:rPr lang="en-US" sz="2400" dirty="0" smtClean="0"/>
              <a:t> (1985) Ltd., [1996] O.J. No. 858 (Gen. Div.). </a:t>
            </a:r>
          </a:p>
          <a:p>
            <a:pPr marL="594360" lvl="8" indent="-256032">
              <a:spcBef>
                <a:spcPts val="400"/>
              </a:spcBef>
              <a:buClr>
                <a:schemeClr val="accent1"/>
              </a:buClr>
              <a:buSzPct val="68000"/>
              <a:buNone/>
            </a:pPr>
            <a:endParaRPr lang="en-US" sz="1200" dirty="0" smtClean="0"/>
          </a:p>
          <a:p>
            <a:pPr marL="624078" indent="-514350">
              <a:buFont typeface="+mj-lt"/>
              <a:buAutoNum type="alphaLcParenR" startAt="7"/>
            </a:pPr>
            <a:r>
              <a:rPr lang="en-US" sz="2800" dirty="0" smtClean="0"/>
              <a:t>Shopping, household chores, and maintaining contact with family and friends; </a:t>
            </a:r>
          </a:p>
          <a:p>
            <a:pPr lvl="1"/>
            <a:r>
              <a:rPr lang="en-US" sz="2400" i="1" dirty="0" err="1" smtClean="0"/>
              <a:t>Acitino</a:t>
            </a:r>
            <a:r>
              <a:rPr lang="en-US" sz="2400" i="1" dirty="0" smtClean="0"/>
              <a:t> v. </a:t>
            </a:r>
            <a:r>
              <a:rPr lang="en-US" sz="2400" i="1" dirty="0" err="1" smtClean="0"/>
              <a:t>Howes</a:t>
            </a:r>
            <a:r>
              <a:rPr lang="en-US" sz="2400" i="1" dirty="0" smtClean="0"/>
              <a:t> Estate</a:t>
            </a:r>
            <a:r>
              <a:rPr lang="en-US" sz="2400" dirty="0" smtClean="0"/>
              <a:t>, [1996] O.J. No. 4361 at </a:t>
            </a:r>
            <a:r>
              <a:rPr lang="en-US" sz="2400" dirty="0" err="1" smtClean="0"/>
              <a:t>para</a:t>
            </a:r>
            <a:r>
              <a:rPr lang="en-US" sz="2400" dirty="0" smtClean="0"/>
              <a:t>. 6 (S.C.J.).</a:t>
            </a:r>
          </a:p>
          <a:p>
            <a:endParaRPr lang="en-US" dirty="0"/>
          </a:p>
        </p:txBody>
      </p:sp>
      <p:pic>
        <p:nvPicPr>
          <p:cNvPr id="4" name="Picture 3" descr="dn[1] (3).jpg"/>
          <p:cNvPicPr>
            <a:picLocks noChangeAspect="1"/>
          </p:cNvPicPr>
          <p:nvPr/>
        </p:nvPicPr>
        <p:blipFill>
          <a:blip r:embed="rId2" cstate="print"/>
          <a:srcRect/>
          <a:stretch>
            <a:fillRect/>
          </a:stretch>
        </p:blipFill>
        <p:spPr bwMode="auto">
          <a:xfrm>
            <a:off x="152400" y="152400"/>
            <a:ext cx="2057400" cy="1776413"/>
          </a:xfrm>
          <a:prstGeom prst="rect">
            <a:avLst/>
          </a:prstGeom>
          <a:noFill/>
          <a:ln w="9525">
            <a:noFill/>
            <a:miter lim="800000"/>
            <a:headEnd/>
            <a:tailEnd/>
          </a:ln>
        </p:spPr>
      </p:pic>
      <p:sp>
        <p:nvSpPr>
          <p:cNvPr id="5" name="Slide Number Placeholder 4"/>
          <p:cNvSpPr>
            <a:spLocks noGrp="1"/>
          </p:cNvSpPr>
          <p:nvPr>
            <p:ph type="sldNum" sz="quarter" idx="12"/>
          </p:nvPr>
        </p:nvSpPr>
        <p:spPr/>
        <p:txBody>
          <a:bodyPr/>
          <a:lstStyle/>
          <a:p>
            <a:fld id="{5136DE92-3AFC-4FCD-B6DC-75E6AAEE33FD}" type="slidenum">
              <a:rPr lang="en-US" smtClean="0"/>
              <a:pPr/>
              <a:t>46</a:t>
            </a:fld>
            <a:endParaRPr lang="en-US"/>
          </a:p>
        </p:txBody>
      </p:sp>
      <p:sp>
        <p:nvSpPr>
          <p:cNvPr id="6" name="Title 2"/>
          <p:cNvSpPr>
            <a:spLocks noGrp="1"/>
          </p:cNvSpPr>
          <p:nvPr>
            <p:ph type="title"/>
          </p:nvPr>
        </p:nvSpPr>
        <p:spPr>
          <a:xfrm>
            <a:off x="2362200" y="274638"/>
            <a:ext cx="6324600" cy="1554162"/>
          </a:xfrm>
        </p:spPr>
        <p:txBody>
          <a:bodyPr>
            <a:noAutofit/>
          </a:bodyPr>
          <a:lstStyle/>
          <a:p>
            <a:r>
              <a:rPr lang="en-US" sz="3600" dirty="0" smtClean="0">
                <a:effectLst/>
              </a:rPr>
              <a:t>Examples (</a:t>
            </a:r>
            <a:r>
              <a:rPr lang="en-US" sz="3600" dirty="0" err="1" smtClean="0">
                <a:effectLst/>
              </a:rPr>
              <a:t>cnt’d</a:t>
            </a:r>
            <a:r>
              <a:rPr lang="en-US" sz="3600" dirty="0" smtClean="0">
                <a:effectLst/>
              </a:rPr>
              <a:t>) </a:t>
            </a:r>
            <a:r>
              <a:rPr lang="en-US" sz="2800" dirty="0" smtClean="0">
                <a:effectLst/>
              </a:rPr>
              <a:t/>
            </a:r>
            <a:br>
              <a:rPr lang="en-US" sz="2800" dirty="0" smtClean="0">
                <a:effectLst/>
              </a:rPr>
            </a:br>
            <a:r>
              <a:rPr lang="en-US" sz="2800" dirty="0" smtClean="0">
                <a:effectLst/>
              </a:rPr>
              <a:t> </a:t>
            </a:r>
            <a:br>
              <a:rPr lang="en-US" sz="2800" dirty="0" smtClean="0">
                <a:effectLst/>
              </a:rPr>
            </a:br>
            <a:endParaRPr lang="en-US" sz="2800" dirty="0">
              <a:effectLst/>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0-#ppt_w/2"/>
                                          </p:val>
                                        </p:tav>
                                        <p:tav tm="100000">
                                          <p:val>
                                            <p:strVal val="#ppt_x"/>
                                          </p:val>
                                        </p:tav>
                                      </p:tavLst>
                                    </p:anim>
                                    <p:anim calcmode="lin" valueType="num">
                                      <p:cBhvr additive="base">
                                        <p:cTn id="8" dur="500" fill="hold"/>
                                        <p:tgtEl>
                                          <p:spTgt spid="6"/>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 presetClass="entr" presetSubtype="8" fill="hold" nodeType="afterEffect">
                                  <p:stCondLst>
                                    <p:cond delay="0"/>
                                  </p:stCondLst>
                                  <p:childTnLst>
                                    <p:set>
                                      <p:cBhvr>
                                        <p:cTn id="11" dur="1" fill="hold">
                                          <p:stCondLst>
                                            <p:cond delay="0"/>
                                          </p:stCondLst>
                                        </p:cTn>
                                        <p:tgtEl>
                                          <p:spTgt spid="2">
                                            <p:txEl>
                                              <p:pRg st="0" end="0"/>
                                            </p:txEl>
                                          </p:spTgt>
                                        </p:tgtEl>
                                        <p:attrNameLst>
                                          <p:attrName>style.visibility</p:attrName>
                                        </p:attrNameLst>
                                      </p:cBhvr>
                                      <p:to>
                                        <p:strVal val="visible"/>
                                      </p:to>
                                    </p:set>
                                    <p:anim calcmode="lin" valueType="num">
                                      <p:cBhvr additive="base">
                                        <p:cTn id="12" dur="500" fill="hold"/>
                                        <p:tgtEl>
                                          <p:spTgt spid="2">
                                            <p:txEl>
                                              <p:pRg st="0" end="0"/>
                                            </p:txEl>
                                          </p:spTgt>
                                        </p:tgtEl>
                                        <p:attrNameLst>
                                          <p:attrName>ppt_x</p:attrName>
                                        </p:attrNameLst>
                                      </p:cBhvr>
                                      <p:tavLst>
                                        <p:tav tm="0">
                                          <p:val>
                                            <p:strVal val="0-#ppt_w/2"/>
                                          </p:val>
                                        </p:tav>
                                        <p:tav tm="100000">
                                          <p:val>
                                            <p:strVal val="#ppt_x"/>
                                          </p:val>
                                        </p:tav>
                                      </p:tavLst>
                                    </p:anim>
                                    <p:anim calcmode="lin" valueType="num">
                                      <p:cBhvr additive="base">
                                        <p:cTn id="13" dur="500" fill="hold"/>
                                        <p:tgtEl>
                                          <p:spTgt spid="2">
                                            <p:txEl>
                                              <p:pRg st="0" end="0"/>
                                            </p:txEl>
                                          </p:spTgt>
                                        </p:tgtEl>
                                        <p:attrNameLst>
                                          <p:attrName>ppt_y</p:attrName>
                                        </p:attrNameLst>
                                      </p:cBhvr>
                                      <p:tavLst>
                                        <p:tav tm="0">
                                          <p:val>
                                            <p:strVal val="#ppt_y"/>
                                          </p:val>
                                        </p:tav>
                                        <p:tav tm="100000">
                                          <p:val>
                                            <p:strVal val="#ppt_y"/>
                                          </p:val>
                                        </p:tav>
                                      </p:tavLst>
                                    </p:anim>
                                  </p:childTnLst>
                                </p:cTn>
                              </p:par>
                              <p:par>
                                <p:cTn id="14" presetID="2" presetClass="entr" presetSubtype="8" fill="hold" nodeType="withEffect">
                                  <p:stCondLst>
                                    <p:cond delay="0"/>
                                  </p:stCondLst>
                                  <p:childTnLst>
                                    <p:set>
                                      <p:cBhvr>
                                        <p:cTn id="15" dur="1" fill="hold">
                                          <p:stCondLst>
                                            <p:cond delay="0"/>
                                          </p:stCondLst>
                                        </p:cTn>
                                        <p:tgtEl>
                                          <p:spTgt spid="2">
                                            <p:txEl>
                                              <p:pRg st="1" end="1"/>
                                            </p:txEl>
                                          </p:spTgt>
                                        </p:tgtEl>
                                        <p:attrNameLst>
                                          <p:attrName>style.visibility</p:attrName>
                                        </p:attrNameLst>
                                      </p:cBhvr>
                                      <p:to>
                                        <p:strVal val="visible"/>
                                      </p:to>
                                    </p:set>
                                    <p:anim calcmode="lin" valueType="num">
                                      <p:cBhvr additive="base">
                                        <p:cTn id="16" dur="500" fill="hold"/>
                                        <p:tgtEl>
                                          <p:spTgt spid="2">
                                            <p:txEl>
                                              <p:pRg st="1" end="1"/>
                                            </p:txEl>
                                          </p:spTgt>
                                        </p:tgtEl>
                                        <p:attrNameLst>
                                          <p:attrName>ppt_x</p:attrName>
                                        </p:attrNameLst>
                                      </p:cBhvr>
                                      <p:tavLst>
                                        <p:tav tm="0">
                                          <p:val>
                                            <p:strVal val="0-#ppt_w/2"/>
                                          </p:val>
                                        </p:tav>
                                        <p:tav tm="100000">
                                          <p:val>
                                            <p:strVal val="#ppt_x"/>
                                          </p:val>
                                        </p:tav>
                                      </p:tavLst>
                                    </p:anim>
                                    <p:anim calcmode="lin" valueType="num">
                                      <p:cBhvr additive="base">
                                        <p:cTn id="17" dur="500" fill="hold"/>
                                        <p:tgtEl>
                                          <p:spTgt spid="2">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2" presetClass="entr" presetSubtype="8" fill="hold" nodeType="click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 calcmode="lin" valueType="num">
                                      <p:cBhvr additive="base">
                                        <p:cTn id="22" dur="500" fill="hold"/>
                                        <p:tgtEl>
                                          <p:spTgt spid="2">
                                            <p:txEl>
                                              <p:pRg st="3" end="3"/>
                                            </p:txEl>
                                          </p:spTgt>
                                        </p:tgtEl>
                                        <p:attrNameLst>
                                          <p:attrName>ppt_x</p:attrName>
                                        </p:attrNameLst>
                                      </p:cBhvr>
                                      <p:tavLst>
                                        <p:tav tm="0">
                                          <p:val>
                                            <p:strVal val="0-#ppt_w/2"/>
                                          </p:val>
                                        </p:tav>
                                        <p:tav tm="100000">
                                          <p:val>
                                            <p:strVal val="#ppt_x"/>
                                          </p:val>
                                        </p:tav>
                                      </p:tavLst>
                                    </p:anim>
                                    <p:anim calcmode="lin" valueType="num">
                                      <p:cBhvr additive="base">
                                        <p:cTn id="23" dur="500" fill="hold"/>
                                        <p:tgtEl>
                                          <p:spTgt spid="2">
                                            <p:txEl>
                                              <p:pRg st="3" end="3"/>
                                            </p:txEl>
                                          </p:spTgt>
                                        </p:tgtEl>
                                        <p:attrNameLst>
                                          <p:attrName>ppt_y</p:attrName>
                                        </p:attrNameLst>
                                      </p:cBhvr>
                                      <p:tavLst>
                                        <p:tav tm="0">
                                          <p:val>
                                            <p:strVal val="#ppt_y"/>
                                          </p:val>
                                        </p:tav>
                                        <p:tav tm="100000">
                                          <p:val>
                                            <p:strVal val="#ppt_y"/>
                                          </p:val>
                                        </p:tav>
                                      </p:tavLst>
                                    </p:anim>
                                  </p:childTnLst>
                                </p:cTn>
                              </p:par>
                              <p:par>
                                <p:cTn id="24" presetID="2" presetClass="entr" presetSubtype="8" fill="hold" nodeType="withEffect">
                                  <p:stCondLst>
                                    <p:cond delay="0"/>
                                  </p:stCondLst>
                                  <p:childTnLst>
                                    <p:set>
                                      <p:cBhvr>
                                        <p:cTn id="25" dur="1" fill="hold">
                                          <p:stCondLst>
                                            <p:cond delay="0"/>
                                          </p:stCondLst>
                                        </p:cTn>
                                        <p:tgtEl>
                                          <p:spTgt spid="2">
                                            <p:txEl>
                                              <p:pRg st="4" end="4"/>
                                            </p:txEl>
                                          </p:spTgt>
                                        </p:tgtEl>
                                        <p:attrNameLst>
                                          <p:attrName>style.visibility</p:attrName>
                                        </p:attrNameLst>
                                      </p:cBhvr>
                                      <p:to>
                                        <p:strVal val="visible"/>
                                      </p:to>
                                    </p:set>
                                    <p:anim calcmode="lin" valueType="num">
                                      <p:cBhvr additive="base">
                                        <p:cTn id="26" dur="500" fill="hold"/>
                                        <p:tgtEl>
                                          <p:spTgt spid="2">
                                            <p:txEl>
                                              <p:pRg st="4" end="4"/>
                                            </p:txEl>
                                          </p:spTgt>
                                        </p:tgtEl>
                                        <p:attrNameLst>
                                          <p:attrName>ppt_x</p:attrName>
                                        </p:attrNameLst>
                                      </p:cBhvr>
                                      <p:tavLst>
                                        <p:tav tm="0">
                                          <p:val>
                                            <p:strVal val="0-#ppt_w/2"/>
                                          </p:val>
                                        </p:tav>
                                        <p:tav tm="100000">
                                          <p:val>
                                            <p:strVal val="#ppt_x"/>
                                          </p:val>
                                        </p:tav>
                                      </p:tavLst>
                                    </p:anim>
                                    <p:anim calcmode="lin" valueType="num">
                                      <p:cBhvr additive="base">
                                        <p:cTn id="27" dur="500" fill="hold"/>
                                        <p:tgtEl>
                                          <p:spTgt spid="2">
                                            <p:txEl>
                                              <p:pRg st="4" end="4"/>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676400" y="1981200"/>
            <a:ext cx="7010400" cy="4419600"/>
          </a:xfrm>
        </p:spPr>
        <p:txBody>
          <a:bodyPr>
            <a:normAutofit fontScale="92500" lnSpcReduction="20000"/>
          </a:bodyPr>
          <a:lstStyle/>
          <a:p>
            <a:pPr marL="624078" lvl="7" indent="-514350">
              <a:spcBef>
                <a:spcPts val="400"/>
              </a:spcBef>
              <a:buClr>
                <a:schemeClr val="accent1"/>
              </a:buClr>
              <a:buSzPct val="68000"/>
              <a:buFont typeface="+mj-lt"/>
              <a:buAutoNum type="alphaLcParenR" startAt="8"/>
            </a:pPr>
            <a:r>
              <a:rPr lang="en-US" sz="3000" dirty="0" smtClean="0"/>
              <a:t>Participating in recreational and sporting activities, home renovating, gardening and yard work;</a:t>
            </a:r>
          </a:p>
          <a:p>
            <a:pPr marL="594360" lvl="8" indent="-256032">
              <a:spcBef>
                <a:spcPts val="400"/>
              </a:spcBef>
              <a:buClr>
                <a:schemeClr val="accent1"/>
              </a:buClr>
              <a:buSzPct val="68000"/>
              <a:buFont typeface="Courier New" pitchFamily="49" charset="0"/>
              <a:buChar char="o"/>
            </a:pPr>
            <a:r>
              <a:rPr lang="en-US" sz="2600" i="1" dirty="0" smtClean="0"/>
              <a:t>Hansen v. Williams, </a:t>
            </a:r>
            <a:r>
              <a:rPr lang="en-US" sz="2600" dirty="0" smtClean="0"/>
              <a:t>(23 April 2013), St. Catherines, 09-51358 at page 6.</a:t>
            </a:r>
          </a:p>
          <a:p>
            <a:pPr lvl="7">
              <a:buNone/>
            </a:pPr>
            <a:endParaRPr lang="en-US" sz="1100" dirty="0" smtClean="0"/>
          </a:p>
          <a:p>
            <a:pPr marL="852678" indent="-742950">
              <a:buFont typeface="+mj-lt"/>
              <a:buAutoNum type="alphaLcParenR" startAt="9"/>
            </a:pPr>
            <a:r>
              <a:rPr lang="en-US" sz="3000" dirty="0" smtClean="0"/>
              <a:t>A lack of energy which prevents full time work and the ability to engage in “normal activities of daily living”.</a:t>
            </a:r>
          </a:p>
          <a:p>
            <a:pPr lvl="1"/>
            <a:r>
              <a:rPr lang="en-US" sz="2400" i="1" dirty="0" err="1" smtClean="0"/>
              <a:t>Altomonte</a:t>
            </a:r>
            <a:r>
              <a:rPr lang="en-US" sz="2400" i="1" dirty="0" smtClean="0"/>
              <a:t> v. Matthews,</a:t>
            </a:r>
            <a:r>
              <a:rPr lang="en-US" sz="2400" dirty="0" smtClean="0"/>
              <a:t> [2001] O.J. No. 5756 at </a:t>
            </a:r>
            <a:r>
              <a:rPr lang="en-US" sz="2400" dirty="0" err="1" smtClean="0"/>
              <a:t>para</a:t>
            </a:r>
            <a:r>
              <a:rPr lang="en-US" sz="2400" dirty="0" smtClean="0"/>
              <a:t> 12 (S.C.J.).</a:t>
            </a:r>
          </a:p>
          <a:p>
            <a:endParaRPr lang="en-US" dirty="0"/>
          </a:p>
        </p:txBody>
      </p:sp>
      <p:pic>
        <p:nvPicPr>
          <p:cNvPr id="4" name="Picture 3" descr="dn[1] (3).jpg"/>
          <p:cNvPicPr>
            <a:picLocks noChangeAspect="1"/>
          </p:cNvPicPr>
          <p:nvPr/>
        </p:nvPicPr>
        <p:blipFill>
          <a:blip r:embed="rId2" cstate="print"/>
          <a:srcRect/>
          <a:stretch>
            <a:fillRect/>
          </a:stretch>
        </p:blipFill>
        <p:spPr bwMode="auto">
          <a:xfrm>
            <a:off x="152400" y="152400"/>
            <a:ext cx="2057400" cy="1776413"/>
          </a:xfrm>
          <a:prstGeom prst="rect">
            <a:avLst/>
          </a:prstGeom>
          <a:noFill/>
          <a:ln w="9525">
            <a:noFill/>
            <a:miter lim="800000"/>
            <a:headEnd/>
            <a:tailEnd/>
          </a:ln>
        </p:spPr>
      </p:pic>
      <p:sp>
        <p:nvSpPr>
          <p:cNvPr id="5" name="Slide Number Placeholder 4"/>
          <p:cNvSpPr>
            <a:spLocks noGrp="1"/>
          </p:cNvSpPr>
          <p:nvPr>
            <p:ph type="sldNum" sz="quarter" idx="12"/>
          </p:nvPr>
        </p:nvSpPr>
        <p:spPr/>
        <p:txBody>
          <a:bodyPr/>
          <a:lstStyle/>
          <a:p>
            <a:fld id="{5136DE92-3AFC-4FCD-B6DC-75E6AAEE33FD}" type="slidenum">
              <a:rPr lang="en-US" smtClean="0"/>
              <a:pPr/>
              <a:t>47</a:t>
            </a:fld>
            <a:endParaRPr lang="en-US"/>
          </a:p>
        </p:txBody>
      </p:sp>
      <p:sp>
        <p:nvSpPr>
          <p:cNvPr id="6" name="Title 2"/>
          <p:cNvSpPr>
            <a:spLocks noGrp="1"/>
          </p:cNvSpPr>
          <p:nvPr>
            <p:ph type="title"/>
          </p:nvPr>
        </p:nvSpPr>
        <p:spPr>
          <a:xfrm>
            <a:off x="2362200" y="274638"/>
            <a:ext cx="6324600" cy="1554162"/>
          </a:xfrm>
        </p:spPr>
        <p:txBody>
          <a:bodyPr>
            <a:noAutofit/>
          </a:bodyPr>
          <a:lstStyle/>
          <a:p>
            <a:r>
              <a:rPr lang="en-US" sz="3600" dirty="0" smtClean="0">
                <a:effectLst/>
              </a:rPr>
              <a:t>Examples (</a:t>
            </a:r>
            <a:r>
              <a:rPr lang="en-US" sz="3600" dirty="0" err="1" smtClean="0">
                <a:effectLst/>
              </a:rPr>
              <a:t>cnt’d</a:t>
            </a:r>
            <a:r>
              <a:rPr lang="en-US" sz="3600" dirty="0" smtClean="0">
                <a:effectLst/>
              </a:rPr>
              <a:t>) </a:t>
            </a:r>
            <a:r>
              <a:rPr lang="en-US" sz="2800" dirty="0" smtClean="0">
                <a:effectLst/>
              </a:rPr>
              <a:t/>
            </a:r>
            <a:br>
              <a:rPr lang="en-US" sz="2800" dirty="0" smtClean="0">
                <a:effectLst/>
              </a:rPr>
            </a:br>
            <a:r>
              <a:rPr lang="en-US" sz="2800" dirty="0" smtClean="0">
                <a:effectLst/>
              </a:rPr>
              <a:t> </a:t>
            </a:r>
            <a:br>
              <a:rPr lang="en-US" sz="2800" dirty="0" smtClean="0">
                <a:effectLst/>
              </a:rPr>
            </a:br>
            <a:endParaRPr lang="en-US" sz="2800" dirty="0">
              <a:effectLst/>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0-#ppt_w/2"/>
                                          </p:val>
                                        </p:tav>
                                        <p:tav tm="100000">
                                          <p:val>
                                            <p:strVal val="#ppt_x"/>
                                          </p:val>
                                        </p:tav>
                                      </p:tavLst>
                                    </p:anim>
                                    <p:anim calcmode="lin" valueType="num">
                                      <p:cBhvr additive="base">
                                        <p:cTn id="8" dur="500" fill="hold"/>
                                        <p:tgtEl>
                                          <p:spTgt spid="6"/>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 presetClass="entr" presetSubtype="8" fill="hold" grpId="0" nodeType="afterEffect">
                                  <p:stCondLst>
                                    <p:cond delay="0"/>
                                  </p:stCondLst>
                                  <p:childTnLst>
                                    <p:set>
                                      <p:cBhvr>
                                        <p:cTn id="11" dur="1" fill="hold">
                                          <p:stCondLst>
                                            <p:cond delay="0"/>
                                          </p:stCondLst>
                                        </p:cTn>
                                        <p:tgtEl>
                                          <p:spTgt spid="2">
                                            <p:txEl>
                                              <p:pRg st="0" end="0"/>
                                            </p:txEl>
                                          </p:spTgt>
                                        </p:tgtEl>
                                        <p:attrNameLst>
                                          <p:attrName>style.visibility</p:attrName>
                                        </p:attrNameLst>
                                      </p:cBhvr>
                                      <p:to>
                                        <p:strVal val="visible"/>
                                      </p:to>
                                    </p:set>
                                    <p:anim calcmode="lin" valueType="num">
                                      <p:cBhvr additive="base">
                                        <p:cTn id="12" dur="500" fill="hold"/>
                                        <p:tgtEl>
                                          <p:spTgt spid="2">
                                            <p:txEl>
                                              <p:pRg st="0" end="0"/>
                                            </p:txEl>
                                          </p:spTgt>
                                        </p:tgtEl>
                                        <p:attrNameLst>
                                          <p:attrName>ppt_x</p:attrName>
                                        </p:attrNameLst>
                                      </p:cBhvr>
                                      <p:tavLst>
                                        <p:tav tm="0">
                                          <p:val>
                                            <p:strVal val="0-#ppt_w/2"/>
                                          </p:val>
                                        </p:tav>
                                        <p:tav tm="100000">
                                          <p:val>
                                            <p:strVal val="#ppt_x"/>
                                          </p:val>
                                        </p:tav>
                                      </p:tavLst>
                                    </p:anim>
                                    <p:anim calcmode="lin" valueType="num">
                                      <p:cBhvr additive="base">
                                        <p:cTn id="13" dur="500" fill="hold"/>
                                        <p:tgtEl>
                                          <p:spTgt spid="2">
                                            <p:txEl>
                                              <p:pRg st="0" end="0"/>
                                            </p:txEl>
                                          </p:spTgt>
                                        </p:tgtEl>
                                        <p:attrNameLst>
                                          <p:attrName>ppt_y</p:attrName>
                                        </p:attrNameLst>
                                      </p:cBhvr>
                                      <p:tavLst>
                                        <p:tav tm="0">
                                          <p:val>
                                            <p:strVal val="#ppt_y"/>
                                          </p:val>
                                        </p:tav>
                                        <p:tav tm="100000">
                                          <p:val>
                                            <p:strVal val="#ppt_y"/>
                                          </p:val>
                                        </p:tav>
                                      </p:tavLst>
                                    </p:anim>
                                  </p:childTnLst>
                                </p:cTn>
                              </p:par>
                              <p:par>
                                <p:cTn id="14" presetID="2" presetClass="entr" presetSubtype="8" fill="hold" grpId="0" nodeType="withEffect">
                                  <p:stCondLst>
                                    <p:cond delay="0"/>
                                  </p:stCondLst>
                                  <p:childTnLst>
                                    <p:set>
                                      <p:cBhvr>
                                        <p:cTn id="15" dur="1" fill="hold">
                                          <p:stCondLst>
                                            <p:cond delay="0"/>
                                          </p:stCondLst>
                                        </p:cTn>
                                        <p:tgtEl>
                                          <p:spTgt spid="2">
                                            <p:txEl>
                                              <p:pRg st="1" end="1"/>
                                            </p:txEl>
                                          </p:spTgt>
                                        </p:tgtEl>
                                        <p:attrNameLst>
                                          <p:attrName>style.visibility</p:attrName>
                                        </p:attrNameLst>
                                      </p:cBhvr>
                                      <p:to>
                                        <p:strVal val="visible"/>
                                      </p:to>
                                    </p:set>
                                    <p:anim calcmode="lin" valueType="num">
                                      <p:cBhvr additive="base">
                                        <p:cTn id="16" dur="500" fill="hold"/>
                                        <p:tgtEl>
                                          <p:spTgt spid="2">
                                            <p:txEl>
                                              <p:pRg st="1" end="1"/>
                                            </p:txEl>
                                          </p:spTgt>
                                        </p:tgtEl>
                                        <p:attrNameLst>
                                          <p:attrName>ppt_x</p:attrName>
                                        </p:attrNameLst>
                                      </p:cBhvr>
                                      <p:tavLst>
                                        <p:tav tm="0">
                                          <p:val>
                                            <p:strVal val="0-#ppt_w/2"/>
                                          </p:val>
                                        </p:tav>
                                        <p:tav tm="100000">
                                          <p:val>
                                            <p:strVal val="#ppt_x"/>
                                          </p:val>
                                        </p:tav>
                                      </p:tavLst>
                                    </p:anim>
                                    <p:anim calcmode="lin" valueType="num">
                                      <p:cBhvr additive="base">
                                        <p:cTn id="17" dur="500" fill="hold"/>
                                        <p:tgtEl>
                                          <p:spTgt spid="2">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2" presetClass="entr" presetSubtype="8" fill="hold" grpId="0" nodeType="click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 calcmode="lin" valueType="num">
                                      <p:cBhvr additive="base">
                                        <p:cTn id="22" dur="500" fill="hold"/>
                                        <p:tgtEl>
                                          <p:spTgt spid="2">
                                            <p:txEl>
                                              <p:pRg st="3" end="3"/>
                                            </p:txEl>
                                          </p:spTgt>
                                        </p:tgtEl>
                                        <p:attrNameLst>
                                          <p:attrName>ppt_x</p:attrName>
                                        </p:attrNameLst>
                                      </p:cBhvr>
                                      <p:tavLst>
                                        <p:tav tm="0">
                                          <p:val>
                                            <p:strVal val="0-#ppt_w/2"/>
                                          </p:val>
                                        </p:tav>
                                        <p:tav tm="100000">
                                          <p:val>
                                            <p:strVal val="#ppt_x"/>
                                          </p:val>
                                        </p:tav>
                                      </p:tavLst>
                                    </p:anim>
                                    <p:anim calcmode="lin" valueType="num">
                                      <p:cBhvr additive="base">
                                        <p:cTn id="23" dur="500" fill="hold"/>
                                        <p:tgtEl>
                                          <p:spTgt spid="2">
                                            <p:txEl>
                                              <p:pRg st="3" end="3"/>
                                            </p:txEl>
                                          </p:spTgt>
                                        </p:tgtEl>
                                        <p:attrNameLst>
                                          <p:attrName>ppt_y</p:attrName>
                                        </p:attrNameLst>
                                      </p:cBhvr>
                                      <p:tavLst>
                                        <p:tav tm="0">
                                          <p:val>
                                            <p:strVal val="#ppt_y"/>
                                          </p:val>
                                        </p:tav>
                                        <p:tav tm="100000">
                                          <p:val>
                                            <p:strVal val="#ppt_y"/>
                                          </p:val>
                                        </p:tav>
                                      </p:tavLst>
                                    </p:anim>
                                  </p:childTnLst>
                                </p:cTn>
                              </p:par>
                              <p:par>
                                <p:cTn id="24" presetID="2" presetClass="entr" presetSubtype="8" fill="hold" grpId="0" nodeType="withEffect">
                                  <p:stCondLst>
                                    <p:cond delay="0"/>
                                  </p:stCondLst>
                                  <p:childTnLst>
                                    <p:set>
                                      <p:cBhvr>
                                        <p:cTn id="25" dur="1" fill="hold">
                                          <p:stCondLst>
                                            <p:cond delay="0"/>
                                          </p:stCondLst>
                                        </p:cTn>
                                        <p:tgtEl>
                                          <p:spTgt spid="2">
                                            <p:txEl>
                                              <p:pRg st="4" end="4"/>
                                            </p:txEl>
                                          </p:spTgt>
                                        </p:tgtEl>
                                        <p:attrNameLst>
                                          <p:attrName>style.visibility</p:attrName>
                                        </p:attrNameLst>
                                      </p:cBhvr>
                                      <p:to>
                                        <p:strVal val="visible"/>
                                      </p:to>
                                    </p:set>
                                    <p:anim calcmode="lin" valueType="num">
                                      <p:cBhvr additive="base">
                                        <p:cTn id="26" dur="500" fill="hold"/>
                                        <p:tgtEl>
                                          <p:spTgt spid="2">
                                            <p:txEl>
                                              <p:pRg st="4" end="4"/>
                                            </p:txEl>
                                          </p:spTgt>
                                        </p:tgtEl>
                                        <p:attrNameLst>
                                          <p:attrName>ppt_x</p:attrName>
                                        </p:attrNameLst>
                                      </p:cBhvr>
                                      <p:tavLst>
                                        <p:tav tm="0">
                                          <p:val>
                                            <p:strVal val="0-#ppt_w/2"/>
                                          </p:val>
                                        </p:tav>
                                        <p:tav tm="100000">
                                          <p:val>
                                            <p:strVal val="#ppt_x"/>
                                          </p:val>
                                        </p:tav>
                                      </p:tavLst>
                                    </p:anim>
                                    <p:anim calcmode="lin" valueType="num">
                                      <p:cBhvr additive="base">
                                        <p:cTn id="27" dur="500" fill="hold"/>
                                        <p:tgtEl>
                                          <p:spTgt spid="2">
                                            <p:txEl>
                                              <p:pRg st="4" end="4"/>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P spid="6" grpId="0"/>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676400" y="1981200"/>
            <a:ext cx="7162800" cy="4419600"/>
          </a:xfrm>
        </p:spPr>
        <p:txBody>
          <a:bodyPr>
            <a:normAutofit fontScale="92500" lnSpcReduction="10000"/>
          </a:bodyPr>
          <a:lstStyle/>
          <a:p>
            <a:r>
              <a:rPr lang="en-US" sz="2900" dirty="0" smtClean="0"/>
              <a:t>The court has held that for Plaintiffs who, pre-accident, functioned at an already low level, the impairment is serious if their injuries have further marginalized their existence and have had a serious physical and psychological impact on the future enjoyment of life.  </a:t>
            </a:r>
          </a:p>
          <a:p>
            <a:endParaRPr lang="en-US" dirty="0" smtClean="0"/>
          </a:p>
          <a:p>
            <a:pPr lvl="1"/>
            <a:r>
              <a:rPr lang="en-US" i="1" dirty="0" smtClean="0"/>
              <a:t>Briggs </a:t>
            </a:r>
            <a:r>
              <a:rPr lang="en-US" dirty="0" smtClean="0"/>
              <a:t>v. </a:t>
            </a:r>
            <a:r>
              <a:rPr lang="en-US" i="1" dirty="0" err="1" smtClean="0"/>
              <a:t>Maybee</a:t>
            </a:r>
            <a:r>
              <a:rPr lang="en-US" dirty="0" smtClean="0"/>
              <a:t> (2001), 29 C.C.L.I. (3d) 104, [2001] O.J. No. 941 at </a:t>
            </a:r>
            <a:r>
              <a:rPr lang="en-US" dirty="0" err="1" smtClean="0"/>
              <a:t>para</a:t>
            </a:r>
            <a:r>
              <a:rPr lang="en-US" dirty="0" smtClean="0"/>
              <a:t>. 29 (Gen. Div.). </a:t>
            </a:r>
          </a:p>
          <a:p>
            <a:endParaRPr lang="en-US" dirty="0"/>
          </a:p>
        </p:txBody>
      </p:sp>
      <p:sp>
        <p:nvSpPr>
          <p:cNvPr id="3" name="Title 2"/>
          <p:cNvSpPr>
            <a:spLocks noGrp="1"/>
          </p:cNvSpPr>
          <p:nvPr>
            <p:ph type="title"/>
          </p:nvPr>
        </p:nvSpPr>
        <p:spPr>
          <a:xfrm>
            <a:off x="2362200" y="274638"/>
            <a:ext cx="6324600" cy="1554162"/>
          </a:xfrm>
        </p:spPr>
        <p:txBody>
          <a:bodyPr>
            <a:noAutofit/>
          </a:bodyPr>
          <a:lstStyle/>
          <a:p>
            <a:r>
              <a:rPr lang="en-US" sz="3200" b="0" dirty="0" smtClean="0">
                <a:effectLst/>
              </a:rPr>
              <a:t/>
            </a:r>
            <a:br>
              <a:rPr lang="en-US" sz="3200" b="0" dirty="0" smtClean="0">
                <a:effectLst/>
              </a:rPr>
            </a:br>
            <a:r>
              <a:rPr lang="en-US" sz="3200" b="0" dirty="0" smtClean="0">
                <a:effectLst/>
              </a:rPr>
              <a:t>Where there are Pre-accident Restrictions of ADLs:</a:t>
            </a:r>
            <a:br>
              <a:rPr lang="en-US" sz="3200" b="0" dirty="0" smtClean="0">
                <a:effectLst/>
              </a:rPr>
            </a:br>
            <a:endParaRPr lang="en-US" sz="3200" b="0" dirty="0">
              <a:effectLst/>
            </a:endParaRPr>
          </a:p>
        </p:txBody>
      </p:sp>
      <p:pic>
        <p:nvPicPr>
          <p:cNvPr id="4" name="Picture 3" descr="dn[1] (3).jpg"/>
          <p:cNvPicPr>
            <a:picLocks noChangeAspect="1"/>
          </p:cNvPicPr>
          <p:nvPr/>
        </p:nvPicPr>
        <p:blipFill>
          <a:blip r:embed="rId2" cstate="print"/>
          <a:srcRect/>
          <a:stretch>
            <a:fillRect/>
          </a:stretch>
        </p:blipFill>
        <p:spPr bwMode="auto">
          <a:xfrm>
            <a:off x="152400" y="152400"/>
            <a:ext cx="2057400" cy="1776413"/>
          </a:xfrm>
          <a:prstGeom prst="rect">
            <a:avLst/>
          </a:prstGeom>
          <a:noFill/>
          <a:ln w="9525">
            <a:noFill/>
            <a:miter lim="800000"/>
            <a:headEnd/>
            <a:tailEnd/>
          </a:ln>
        </p:spPr>
      </p:pic>
      <p:sp>
        <p:nvSpPr>
          <p:cNvPr id="5" name="Slide Number Placeholder 4"/>
          <p:cNvSpPr>
            <a:spLocks noGrp="1"/>
          </p:cNvSpPr>
          <p:nvPr>
            <p:ph type="sldNum" sz="quarter" idx="12"/>
          </p:nvPr>
        </p:nvSpPr>
        <p:spPr/>
        <p:txBody>
          <a:bodyPr/>
          <a:lstStyle/>
          <a:p>
            <a:fld id="{5136DE92-3AFC-4FCD-B6DC-75E6AAEE33FD}" type="slidenum">
              <a:rPr lang="en-US" smtClean="0"/>
              <a:pPr/>
              <a:t>48</a:t>
            </a:fld>
            <a:endParaRPr lang="en-US"/>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0-#ppt_w/2"/>
                                          </p:val>
                                        </p:tav>
                                        <p:tav tm="100000">
                                          <p:val>
                                            <p:strVal val="#ppt_x"/>
                                          </p:val>
                                        </p:tav>
                                      </p:tavLst>
                                    </p:anim>
                                    <p:anim calcmode="lin" valueType="num">
                                      <p:cBhvr additive="base">
                                        <p:cTn id="8" dur="500" fill="hold"/>
                                        <p:tgtEl>
                                          <p:spTgt spid="3"/>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 presetClass="entr" presetSubtype="8" fill="hold" grpId="0" nodeType="afterEffect">
                                  <p:stCondLst>
                                    <p:cond delay="0"/>
                                  </p:stCondLst>
                                  <p:childTnLst>
                                    <p:set>
                                      <p:cBhvr>
                                        <p:cTn id="11" dur="1" fill="hold">
                                          <p:stCondLst>
                                            <p:cond delay="0"/>
                                          </p:stCondLst>
                                        </p:cTn>
                                        <p:tgtEl>
                                          <p:spTgt spid="2">
                                            <p:txEl>
                                              <p:pRg st="0" end="0"/>
                                            </p:txEl>
                                          </p:spTgt>
                                        </p:tgtEl>
                                        <p:attrNameLst>
                                          <p:attrName>style.visibility</p:attrName>
                                        </p:attrNameLst>
                                      </p:cBhvr>
                                      <p:to>
                                        <p:strVal val="visible"/>
                                      </p:to>
                                    </p:set>
                                    <p:anim calcmode="lin" valueType="num">
                                      <p:cBhvr additive="base">
                                        <p:cTn id="12" dur="500" fill="hold"/>
                                        <p:tgtEl>
                                          <p:spTgt spid="2">
                                            <p:txEl>
                                              <p:pRg st="0" end="0"/>
                                            </p:txEl>
                                          </p:spTgt>
                                        </p:tgtEl>
                                        <p:attrNameLst>
                                          <p:attrName>ppt_x</p:attrName>
                                        </p:attrNameLst>
                                      </p:cBhvr>
                                      <p:tavLst>
                                        <p:tav tm="0">
                                          <p:val>
                                            <p:strVal val="0-#ppt_w/2"/>
                                          </p:val>
                                        </p:tav>
                                        <p:tav tm="100000">
                                          <p:val>
                                            <p:strVal val="#ppt_x"/>
                                          </p:val>
                                        </p:tav>
                                      </p:tavLst>
                                    </p:anim>
                                    <p:anim calcmode="lin" valueType="num">
                                      <p:cBhvr additive="base">
                                        <p:cTn id="13" dur="500" fill="hold"/>
                                        <p:tgtEl>
                                          <p:spTgt spid="2">
                                            <p:txEl>
                                              <p:pRg st="0" end="0"/>
                                            </p:txEl>
                                          </p:spTgt>
                                        </p:tgtEl>
                                        <p:attrNameLst>
                                          <p:attrName>ppt_y</p:attrName>
                                        </p:attrNameLst>
                                      </p:cBhvr>
                                      <p:tavLst>
                                        <p:tav tm="0">
                                          <p:val>
                                            <p:strVal val="#ppt_y"/>
                                          </p:val>
                                        </p:tav>
                                        <p:tav tm="100000">
                                          <p:val>
                                            <p:strVal val="#ppt_y"/>
                                          </p:val>
                                        </p:tav>
                                      </p:tavLst>
                                    </p:anim>
                                  </p:childTnLst>
                                </p:cTn>
                              </p:par>
                              <p:par>
                                <p:cTn id="14" presetID="2" presetClass="entr" presetSubtype="8" fill="hold" grpId="0" nodeType="withEffect">
                                  <p:stCondLst>
                                    <p:cond delay="0"/>
                                  </p:stCondLst>
                                  <p:childTnLst>
                                    <p:set>
                                      <p:cBhvr>
                                        <p:cTn id="15" dur="1" fill="hold">
                                          <p:stCondLst>
                                            <p:cond delay="0"/>
                                          </p:stCondLst>
                                        </p:cTn>
                                        <p:tgtEl>
                                          <p:spTgt spid="2">
                                            <p:txEl>
                                              <p:pRg st="2" end="2"/>
                                            </p:txEl>
                                          </p:spTgt>
                                        </p:tgtEl>
                                        <p:attrNameLst>
                                          <p:attrName>style.visibility</p:attrName>
                                        </p:attrNameLst>
                                      </p:cBhvr>
                                      <p:to>
                                        <p:strVal val="visible"/>
                                      </p:to>
                                    </p:set>
                                    <p:anim calcmode="lin" valueType="num">
                                      <p:cBhvr additive="base">
                                        <p:cTn id="16" dur="500" fill="hold"/>
                                        <p:tgtEl>
                                          <p:spTgt spid="2">
                                            <p:txEl>
                                              <p:pRg st="2" end="2"/>
                                            </p:txEl>
                                          </p:spTgt>
                                        </p:tgtEl>
                                        <p:attrNameLst>
                                          <p:attrName>ppt_x</p:attrName>
                                        </p:attrNameLst>
                                      </p:cBhvr>
                                      <p:tavLst>
                                        <p:tav tm="0">
                                          <p:val>
                                            <p:strVal val="0-#ppt_w/2"/>
                                          </p:val>
                                        </p:tav>
                                        <p:tav tm="100000">
                                          <p:val>
                                            <p:strVal val="#ppt_x"/>
                                          </p:val>
                                        </p:tav>
                                      </p:tavLst>
                                    </p:anim>
                                    <p:anim calcmode="lin" valueType="num">
                                      <p:cBhvr additive="base">
                                        <p:cTn id="17" dur="500" fill="hold"/>
                                        <p:tgtEl>
                                          <p:spTgt spid="2">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P spid="3" grpId="0"/>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676400" y="1981200"/>
            <a:ext cx="7010400" cy="4343400"/>
          </a:xfrm>
        </p:spPr>
        <p:txBody>
          <a:bodyPr>
            <a:normAutofit lnSpcReduction="10000"/>
          </a:bodyPr>
          <a:lstStyle/>
          <a:p>
            <a:pPr lvl="0"/>
            <a:r>
              <a:rPr lang="en-US" dirty="0" smtClean="0"/>
              <a:t>If an impairment frustrates a plaintiff’s career path, regardless of whether or not the plaintiff is able to perform a different type of work, the plaintiff has suffered a serious impairment for the purposes of the threshold.  </a:t>
            </a:r>
          </a:p>
          <a:p>
            <a:pPr lvl="0">
              <a:buNone/>
            </a:pPr>
            <a:endParaRPr lang="en-US" sz="1300" b="1" dirty="0" smtClean="0"/>
          </a:p>
          <a:p>
            <a:pPr lvl="1"/>
            <a:r>
              <a:rPr lang="en-US" sz="2400" i="1" dirty="0" smtClean="0"/>
              <a:t>Meyer v. Bright</a:t>
            </a:r>
            <a:r>
              <a:rPr lang="en-US" sz="2400" dirty="0" smtClean="0"/>
              <a:t> (1993), 15 O.R. (3d) 129; [1993] O.J. No. 2446 at </a:t>
            </a:r>
            <a:r>
              <a:rPr lang="en-US" sz="2400" dirty="0" err="1" smtClean="0"/>
              <a:t>para</a:t>
            </a:r>
            <a:r>
              <a:rPr lang="en-US" sz="2400" dirty="0" smtClean="0"/>
              <a:t>. 105 (C.A.). </a:t>
            </a:r>
          </a:p>
          <a:p>
            <a:pPr>
              <a:buNone/>
            </a:pPr>
            <a:endParaRPr lang="en-US" sz="2400" dirty="0" smtClean="0"/>
          </a:p>
          <a:p>
            <a:pPr lvl="1"/>
            <a:r>
              <a:rPr lang="en-US" sz="2400" i="1" dirty="0" err="1" smtClean="0"/>
              <a:t>Branco</a:t>
            </a:r>
            <a:r>
              <a:rPr lang="en-US" sz="2400" i="1" dirty="0" smtClean="0"/>
              <a:t> v. Allianz,</a:t>
            </a:r>
            <a:r>
              <a:rPr lang="en-US" sz="2400" dirty="0" smtClean="0"/>
              <a:t> [2005] O.J. No. 3056 at </a:t>
            </a:r>
            <a:r>
              <a:rPr lang="en-US" sz="2400" dirty="0" err="1" smtClean="0"/>
              <a:t>para</a:t>
            </a:r>
            <a:r>
              <a:rPr lang="en-US" sz="2400" dirty="0" smtClean="0"/>
              <a:t>. 26 (S.C.J.). </a:t>
            </a:r>
          </a:p>
          <a:p>
            <a:pPr>
              <a:buNone/>
            </a:pPr>
            <a:endParaRPr lang="en-US" dirty="0" smtClean="0"/>
          </a:p>
          <a:p>
            <a:endParaRPr lang="en-US" dirty="0"/>
          </a:p>
        </p:txBody>
      </p:sp>
      <p:pic>
        <p:nvPicPr>
          <p:cNvPr id="4" name="Picture 3" descr="dn[1] (3).jpg"/>
          <p:cNvPicPr>
            <a:picLocks noChangeAspect="1"/>
          </p:cNvPicPr>
          <p:nvPr/>
        </p:nvPicPr>
        <p:blipFill>
          <a:blip r:embed="rId2" cstate="print"/>
          <a:srcRect/>
          <a:stretch>
            <a:fillRect/>
          </a:stretch>
        </p:blipFill>
        <p:spPr bwMode="auto">
          <a:xfrm>
            <a:off x="152400" y="152400"/>
            <a:ext cx="2057400" cy="1776413"/>
          </a:xfrm>
          <a:prstGeom prst="rect">
            <a:avLst/>
          </a:prstGeom>
          <a:noFill/>
          <a:ln w="9525">
            <a:noFill/>
            <a:miter lim="800000"/>
            <a:headEnd/>
            <a:tailEnd/>
          </a:ln>
        </p:spPr>
      </p:pic>
      <p:sp>
        <p:nvSpPr>
          <p:cNvPr id="5" name="Slide Number Placeholder 4"/>
          <p:cNvSpPr>
            <a:spLocks noGrp="1"/>
          </p:cNvSpPr>
          <p:nvPr>
            <p:ph type="sldNum" sz="quarter" idx="12"/>
          </p:nvPr>
        </p:nvSpPr>
        <p:spPr/>
        <p:txBody>
          <a:bodyPr/>
          <a:lstStyle/>
          <a:p>
            <a:fld id="{5136DE92-3AFC-4FCD-B6DC-75E6AAEE33FD}" type="slidenum">
              <a:rPr lang="en-US" smtClean="0"/>
              <a:pPr/>
              <a:t>49</a:t>
            </a:fld>
            <a:endParaRPr lang="en-US"/>
          </a:p>
        </p:txBody>
      </p:sp>
      <p:sp>
        <p:nvSpPr>
          <p:cNvPr id="6" name="Title 2"/>
          <p:cNvSpPr>
            <a:spLocks noGrp="1"/>
          </p:cNvSpPr>
          <p:nvPr>
            <p:ph type="title"/>
          </p:nvPr>
        </p:nvSpPr>
        <p:spPr>
          <a:xfrm>
            <a:off x="2362200" y="274638"/>
            <a:ext cx="6324600" cy="1554162"/>
          </a:xfrm>
        </p:spPr>
        <p:txBody>
          <a:bodyPr>
            <a:noAutofit/>
          </a:bodyPr>
          <a:lstStyle/>
          <a:p>
            <a:r>
              <a:rPr lang="en-US" sz="3200" b="0" dirty="0" smtClean="0">
                <a:effectLst/>
              </a:rPr>
              <a:t/>
            </a:r>
            <a:br>
              <a:rPr lang="en-US" sz="3200" b="0" dirty="0" smtClean="0">
                <a:effectLst/>
              </a:rPr>
            </a:br>
            <a:r>
              <a:rPr lang="en-US" sz="3200" b="0" dirty="0" smtClean="0">
                <a:effectLst/>
              </a:rPr>
              <a:t>Court’s Analysis of  “Serious” in the Context of a Return to Work (</a:t>
            </a:r>
            <a:r>
              <a:rPr lang="en-US" sz="3200" b="0" dirty="0" err="1" smtClean="0">
                <a:effectLst/>
              </a:rPr>
              <a:t>cnt’d</a:t>
            </a:r>
            <a:r>
              <a:rPr lang="en-US" sz="3200" b="0" dirty="0" smtClean="0">
                <a:effectLst/>
              </a:rPr>
              <a:t>)</a:t>
            </a:r>
            <a:br>
              <a:rPr lang="en-US" sz="3200" b="0" dirty="0" smtClean="0">
                <a:effectLst/>
              </a:rPr>
            </a:br>
            <a:endParaRPr lang="en-US" sz="3200" b="0" dirty="0">
              <a:effectLst/>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0-#ppt_w/2"/>
                                          </p:val>
                                        </p:tav>
                                        <p:tav tm="100000">
                                          <p:val>
                                            <p:strVal val="#ppt_x"/>
                                          </p:val>
                                        </p:tav>
                                      </p:tavLst>
                                    </p:anim>
                                    <p:anim calcmode="lin" valueType="num">
                                      <p:cBhvr additive="base">
                                        <p:cTn id="8" dur="500" fill="hold"/>
                                        <p:tgtEl>
                                          <p:spTgt spid="6"/>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 presetClass="entr" presetSubtype="8" fill="hold" grpId="0" nodeType="afterEffect">
                                  <p:stCondLst>
                                    <p:cond delay="0"/>
                                  </p:stCondLst>
                                  <p:childTnLst>
                                    <p:set>
                                      <p:cBhvr>
                                        <p:cTn id="11" dur="1" fill="hold">
                                          <p:stCondLst>
                                            <p:cond delay="0"/>
                                          </p:stCondLst>
                                        </p:cTn>
                                        <p:tgtEl>
                                          <p:spTgt spid="2">
                                            <p:txEl>
                                              <p:pRg st="0" end="0"/>
                                            </p:txEl>
                                          </p:spTgt>
                                        </p:tgtEl>
                                        <p:attrNameLst>
                                          <p:attrName>style.visibility</p:attrName>
                                        </p:attrNameLst>
                                      </p:cBhvr>
                                      <p:to>
                                        <p:strVal val="visible"/>
                                      </p:to>
                                    </p:set>
                                    <p:anim calcmode="lin" valueType="num">
                                      <p:cBhvr additive="base">
                                        <p:cTn id="12" dur="500" fill="hold"/>
                                        <p:tgtEl>
                                          <p:spTgt spid="2">
                                            <p:txEl>
                                              <p:pRg st="0" end="0"/>
                                            </p:txEl>
                                          </p:spTgt>
                                        </p:tgtEl>
                                        <p:attrNameLst>
                                          <p:attrName>ppt_x</p:attrName>
                                        </p:attrNameLst>
                                      </p:cBhvr>
                                      <p:tavLst>
                                        <p:tav tm="0">
                                          <p:val>
                                            <p:strVal val="0-#ppt_w/2"/>
                                          </p:val>
                                        </p:tav>
                                        <p:tav tm="100000">
                                          <p:val>
                                            <p:strVal val="#ppt_x"/>
                                          </p:val>
                                        </p:tav>
                                      </p:tavLst>
                                    </p:anim>
                                    <p:anim calcmode="lin" valueType="num">
                                      <p:cBhvr additive="base">
                                        <p:cTn id="13" dur="500" fill="hold"/>
                                        <p:tgtEl>
                                          <p:spTgt spid="2">
                                            <p:txEl>
                                              <p:pRg st="0" end="0"/>
                                            </p:txEl>
                                          </p:spTgt>
                                        </p:tgtEl>
                                        <p:attrNameLst>
                                          <p:attrName>ppt_y</p:attrName>
                                        </p:attrNameLst>
                                      </p:cBhvr>
                                      <p:tavLst>
                                        <p:tav tm="0">
                                          <p:val>
                                            <p:strVal val="#ppt_y"/>
                                          </p:val>
                                        </p:tav>
                                        <p:tav tm="100000">
                                          <p:val>
                                            <p:strVal val="#ppt_y"/>
                                          </p:val>
                                        </p:tav>
                                      </p:tavLst>
                                    </p:anim>
                                  </p:childTnLst>
                                </p:cTn>
                              </p:par>
                              <p:par>
                                <p:cTn id="14" presetID="2" presetClass="entr" presetSubtype="8" fill="hold" grpId="0" nodeType="withEffect">
                                  <p:stCondLst>
                                    <p:cond delay="0"/>
                                  </p:stCondLst>
                                  <p:childTnLst>
                                    <p:set>
                                      <p:cBhvr>
                                        <p:cTn id="15" dur="1" fill="hold">
                                          <p:stCondLst>
                                            <p:cond delay="0"/>
                                          </p:stCondLst>
                                        </p:cTn>
                                        <p:tgtEl>
                                          <p:spTgt spid="2">
                                            <p:txEl>
                                              <p:pRg st="2" end="2"/>
                                            </p:txEl>
                                          </p:spTgt>
                                        </p:tgtEl>
                                        <p:attrNameLst>
                                          <p:attrName>style.visibility</p:attrName>
                                        </p:attrNameLst>
                                      </p:cBhvr>
                                      <p:to>
                                        <p:strVal val="visible"/>
                                      </p:to>
                                    </p:set>
                                    <p:anim calcmode="lin" valueType="num">
                                      <p:cBhvr additive="base">
                                        <p:cTn id="16" dur="500" fill="hold"/>
                                        <p:tgtEl>
                                          <p:spTgt spid="2">
                                            <p:txEl>
                                              <p:pRg st="2" end="2"/>
                                            </p:txEl>
                                          </p:spTgt>
                                        </p:tgtEl>
                                        <p:attrNameLst>
                                          <p:attrName>ppt_x</p:attrName>
                                        </p:attrNameLst>
                                      </p:cBhvr>
                                      <p:tavLst>
                                        <p:tav tm="0">
                                          <p:val>
                                            <p:strVal val="0-#ppt_w/2"/>
                                          </p:val>
                                        </p:tav>
                                        <p:tav tm="100000">
                                          <p:val>
                                            <p:strVal val="#ppt_x"/>
                                          </p:val>
                                        </p:tav>
                                      </p:tavLst>
                                    </p:anim>
                                    <p:anim calcmode="lin" valueType="num">
                                      <p:cBhvr additive="base">
                                        <p:cTn id="17" dur="500" fill="hold"/>
                                        <p:tgtEl>
                                          <p:spTgt spid="2">
                                            <p:txEl>
                                              <p:pRg st="2" end="2"/>
                                            </p:txEl>
                                          </p:spTgt>
                                        </p:tgtEl>
                                        <p:attrNameLst>
                                          <p:attrName>ppt_y</p:attrName>
                                        </p:attrNameLst>
                                      </p:cBhvr>
                                      <p:tavLst>
                                        <p:tav tm="0">
                                          <p:val>
                                            <p:strVal val="#ppt_y"/>
                                          </p:val>
                                        </p:tav>
                                        <p:tav tm="100000">
                                          <p:val>
                                            <p:strVal val="#ppt_y"/>
                                          </p:val>
                                        </p:tav>
                                      </p:tavLst>
                                    </p:anim>
                                  </p:childTnLst>
                                </p:cTn>
                              </p:par>
                              <p:par>
                                <p:cTn id="18" presetID="2" presetClass="entr" presetSubtype="8" fill="hold" grpId="0" nodeType="withEffect">
                                  <p:stCondLst>
                                    <p:cond delay="0"/>
                                  </p:stCondLst>
                                  <p:childTnLst>
                                    <p:set>
                                      <p:cBhvr>
                                        <p:cTn id="19" dur="1" fill="hold">
                                          <p:stCondLst>
                                            <p:cond delay="0"/>
                                          </p:stCondLst>
                                        </p:cTn>
                                        <p:tgtEl>
                                          <p:spTgt spid="2">
                                            <p:txEl>
                                              <p:pRg st="4" end="4"/>
                                            </p:txEl>
                                          </p:spTgt>
                                        </p:tgtEl>
                                        <p:attrNameLst>
                                          <p:attrName>style.visibility</p:attrName>
                                        </p:attrNameLst>
                                      </p:cBhvr>
                                      <p:to>
                                        <p:strVal val="visible"/>
                                      </p:to>
                                    </p:set>
                                    <p:anim calcmode="lin" valueType="num">
                                      <p:cBhvr additive="base">
                                        <p:cTn id="20" dur="500" fill="hold"/>
                                        <p:tgtEl>
                                          <p:spTgt spid="2">
                                            <p:txEl>
                                              <p:pRg st="4" end="4"/>
                                            </p:txEl>
                                          </p:spTgt>
                                        </p:tgtEl>
                                        <p:attrNameLst>
                                          <p:attrName>ppt_x</p:attrName>
                                        </p:attrNameLst>
                                      </p:cBhvr>
                                      <p:tavLst>
                                        <p:tav tm="0">
                                          <p:val>
                                            <p:strVal val="0-#ppt_w/2"/>
                                          </p:val>
                                        </p:tav>
                                        <p:tav tm="100000">
                                          <p:val>
                                            <p:strVal val="#ppt_x"/>
                                          </p:val>
                                        </p:tav>
                                      </p:tavLst>
                                    </p:anim>
                                    <p:anim calcmode="lin" valueType="num">
                                      <p:cBhvr additive="base">
                                        <p:cTn id="21" dur="500" fill="hold"/>
                                        <p:tgtEl>
                                          <p:spTgt spid="2">
                                            <p:txEl>
                                              <p:pRg st="4" end="4"/>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P spid="6"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676400" y="1981200"/>
            <a:ext cx="7010400" cy="4026091"/>
          </a:xfrm>
        </p:spPr>
        <p:txBody>
          <a:bodyPr>
            <a:normAutofit lnSpcReduction="10000"/>
          </a:bodyPr>
          <a:lstStyle/>
          <a:p>
            <a:pPr marL="681228" lvl="1" indent="-571500">
              <a:spcBef>
                <a:spcPts val="400"/>
              </a:spcBef>
              <a:buSzPct val="68000"/>
              <a:buFont typeface="+mj-lt"/>
              <a:buAutoNum type="romanLcPeriod" startAt="2"/>
            </a:pPr>
            <a:r>
              <a:rPr lang="en-US" sz="2600" dirty="0" smtClean="0"/>
              <a:t>Substantially interfere with the person’s ability to continue training for a career in a field in which the person was being trained before the incident, despite reasonable efforts to accommodate the person’s impairment and the person’s reasonable efforts to use the accommodation to allow the person to continue his or her career training, or</a:t>
            </a:r>
          </a:p>
          <a:p>
            <a:endParaRPr lang="en-US" dirty="0"/>
          </a:p>
        </p:txBody>
      </p:sp>
      <p:pic>
        <p:nvPicPr>
          <p:cNvPr id="4" name="Picture 3" descr="dn[1] (3).jpg"/>
          <p:cNvPicPr>
            <a:picLocks noChangeAspect="1"/>
          </p:cNvPicPr>
          <p:nvPr/>
        </p:nvPicPr>
        <p:blipFill>
          <a:blip r:embed="rId2" cstate="print"/>
          <a:srcRect/>
          <a:stretch>
            <a:fillRect/>
          </a:stretch>
        </p:blipFill>
        <p:spPr bwMode="auto">
          <a:xfrm>
            <a:off x="152400" y="152400"/>
            <a:ext cx="2057400" cy="1776413"/>
          </a:xfrm>
          <a:prstGeom prst="rect">
            <a:avLst/>
          </a:prstGeom>
          <a:noFill/>
          <a:ln w="9525">
            <a:noFill/>
            <a:miter lim="800000"/>
            <a:headEnd/>
            <a:tailEnd/>
          </a:ln>
        </p:spPr>
      </p:pic>
      <p:sp>
        <p:nvSpPr>
          <p:cNvPr id="5" name="Slide Number Placeholder 4"/>
          <p:cNvSpPr>
            <a:spLocks noGrp="1"/>
          </p:cNvSpPr>
          <p:nvPr>
            <p:ph type="sldNum" sz="quarter" idx="12"/>
          </p:nvPr>
        </p:nvSpPr>
        <p:spPr/>
        <p:txBody>
          <a:bodyPr/>
          <a:lstStyle/>
          <a:p>
            <a:fld id="{5136DE92-3AFC-4FCD-B6DC-75E6AAEE33FD}" type="slidenum">
              <a:rPr lang="en-US" smtClean="0"/>
              <a:pPr/>
              <a:t>5</a:t>
            </a:fld>
            <a:endParaRPr lang="en-US"/>
          </a:p>
        </p:txBody>
      </p:sp>
      <p:sp>
        <p:nvSpPr>
          <p:cNvPr id="8" name="Title 2"/>
          <p:cNvSpPr txBox="1">
            <a:spLocks/>
          </p:cNvSpPr>
          <p:nvPr/>
        </p:nvSpPr>
        <p:spPr>
          <a:xfrm>
            <a:off x="2362200" y="274638"/>
            <a:ext cx="6324600" cy="1554162"/>
          </a:xfrm>
          <a:prstGeom prst="rect">
            <a:avLst/>
          </a:prstGeom>
        </p:spPr>
        <p:txBody>
          <a:bodyPr vert="horz" rtlCol="0" anchor="ctr">
            <a:noAutofit/>
            <a:scene3d>
              <a:camera prst="orthographicFront"/>
              <a:lightRig rig="soft" dir="t"/>
            </a:scene3d>
            <a:sp3d prstMaterial="softEdge">
              <a:bevelT w="25400" h="25400"/>
            </a:sp3d>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sz="3700" b="0" i="0" u="none" strike="noStrike" kern="1200" cap="none" spc="0" normalizeH="0" baseline="0" noProof="0" dirty="0" smtClean="0">
                <a:ln>
                  <a:noFill/>
                </a:ln>
                <a:solidFill>
                  <a:schemeClr val="tx2"/>
                </a:solidFill>
                <a:effectLst/>
                <a:uLnTx/>
                <a:uFillTx/>
                <a:latin typeface="+mj-lt"/>
                <a:ea typeface="+mj-ea"/>
                <a:cs typeface="+mj-cs"/>
              </a:rPr>
              <a:t/>
            </a:r>
            <a:br>
              <a:rPr kumimoji="0" lang="en-US" sz="3700" b="0" i="0" u="none" strike="noStrike" kern="1200" cap="none" spc="0" normalizeH="0" baseline="0" noProof="0" dirty="0" smtClean="0">
                <a:ln>
                  <a:noFill/>
                </a:ln>
                <a:solidFill>
                  <a:schemeClr val="tx2"/>
                </a:solidFill>
                <a:effectLst/>
                <a:uLnTx/>
                <a:uFillTx/>
                <a:latin typeface="+mj-lt"/>
                <a:ea typeface="+mj-ea"/>
                <a:cs typeface="+mj-cs"/>
              </a:rPr>
            </a:br>
            <a:r>
              <a:rPr kumimoji="0" lang="en-US" sz="3700" b="0" i="0" u="none" strike="noStrike" kern="1200" cap="none" spc="0" normalizeH="0" baseline="0" noProof="0" dirty="0" smtClean="0">
                <a:ln>
                  <a:noFill/>
                </a:ln>
                <a:solidFill>
                  <a:schemeClr val="tx2"/>
                </a:solidFill>
                <a:effectLst/>
                <a:uLnTx/>
                <a:uFillTx/>
                <a:latin typeface="+mj-lt"/>
                <a:ea typeface="+mj-ea"/>
                <a:cs typeface="+mj-cs"/>
              </a:rPr>
              <a:t>For the impairment to be “serious”</a:t>
            </a:r>
            <a:r>
              <a:rPr kumimoji="0" lang="en-US" sz="3700" b="0" i="0" u="none" strike="noStrike" kern="1200" cap="none" spc="0" normalizeH="0" noProof="0" dirty="0" smtClean="0">
                <a:ln>
                  <a:noFill/>
                </a:ln>
                <a:solidFill>
                  <a:schemeClr val="tx2"/>
                </a:solidFill>
                <a:effectLst/>
                <a:uLnTx/>
                <a:uFillTx/>
                <a:latin typeface="+mj-lt"/>
                <a:ea typeface="+mj-ea"/>
                <a:cs typeface="+mj-cs"/>
              </a:rPr>
              <a:t> (</a:t>
            </a:r>
            <a:r>
              <a:rPr kumimoji="0" lang="en-US" sz="3700" b="0" i="0" u="none" strike="noStrike" kern="1200" cap="none" spc="0" normalizeH="0" noProof="0" dirty="0" err="1" smtClean="0">
                <a:ln>
                  <a:noFill/>
                </a:ln>
                <a:solidFill>
                  <a:schemeClr val="tx2"/>
                </a:solidFill>
                <a:effectLst/>
                <a:uLnTx/>
                <a:uFillTx/>
                <a:latin typeface="+mj-lt"/>
                <a:ea typeface="+mj-ea"/>
                <a:cs typeface="+mj-cs"/>
              </a:rPr>
              <a:t>cnt’d</a:t>
            </a:r>
            <a:r>
              <a:rPr kumimoji="0" lang="en-US" sz="3700" b="0" i="0" u="none" strike="noStrike" kern="1200" cap="none" spc="0" normalizeH="0" noProof="0" dirty="0" smtClean="0">
                <a:ln>
                  <a:noFill/>
                </a:ln>
                <a:solidFill>
                  <a:schemeClr val="tx2"/>
                </a:solidFill>
                <a:effectLst/>
                <a:uLnTx/>
                <a:uFillTx/>
                <a:latin typeface="+mj-lt"/>
                <a:ea typeface="+mj-ea"/>
                <a:cs typeface="+mj-cs"/>
              </a:rPr>
              <a:t>)</a:t>
            </a:r>
            <a:r>
              <a:rPr kumimoji="0" lang="en-US" sz="3700" b="0" i="0" u="none" strike="noStrike" kern="1200" cap="none" spc="0" normalizeH="0" baseline="0" noProof="0" dirty="0" smtClean="0">
                <a:ln>
                  <a:noFill/>
                </a:ln>
                <a:solidFill>
                  <a:schemeClr val="tx2"/>
                </a:solidFill>
                <a:effectLst/>
                <a:uLnTx/>
                <a:uFillTx/>
                <a:latin typeface="+mj-lt"/>
                <a:ea typeface="+mj-ea"/>
                <a:cs typeface="+mj-cs"/>
              </a:rPr>
              <a:t/>
            </a:r>
            <a:br>
              <a:rPr kumimoji="0" lang="en-US" sz="3700" b="0" i="0" u="none" strike="noStrike" kern="1200" cap="none" spc="0" normalizeH="0" baseline="0" noProof="0" dirty="0" smtClean="0">
                <a:ln>
                  <a:noFill/>
                </a:ln>
                <a:solidFill>
                  <a:schemeClr val="tx2"/>
                </a:solidFill>
                <a:effectLst/>
                <a:uLnTx/>
                <a:uFillTx/>
                <a:latin typeface="+mj-lt"/>
                <a:ea typeface="+mj-ea"/>
                <a:cs typeface="+mj-cs"/>
              </a:rPr>
            </a:br>
            <a:endParaRPr kumimoji="0" lang="en-US" sz="3700" b="0" i="0" u="none" strike="noStrike" kern="1200" cap="none" spc="0" normalizeH="0" baseline="0" noProof="0" dirty="0">
              <a:ln>
                <a:noFill/>
              </a:ln>
              <a:solidFill>
                <a:schemeClr val="tx2"/>
              </a:solidFill>
              <a:effectLst/>
              <a:uLnTx/>
              <a:uFillTx/>
              <a:latin typeface="+mj-lt"/>
              <a:ea typeface="+mj-ea"/>
              <a:cs typeface="+mj-cs"/>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0-#ppt_w/2"/>
                                          </p:val>
                                        </p:tav>
                                        <p:tav tm="100000">
                                          <p:val>
                                            <p:strVal val="#ppt_x"/>
                                          </p:val>
                                        </p:tav>
                                      </p:tavLst>
                                    </p:anim>
                                    <p:anim calcmode="lin" valueType="num">
                                      <p:cBhvr additive="base">
                                        <p:cTn id="8" dur="500" fill="hold"/>
                                        <p:tgtEl>
                                          <p:spTgt spid="8"/>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 presetClass="entr" presetSubtype="8" fill="hold" grpId="0" nodeType="afterEffect">
                                  <p:stCondLst>
                                    <p:cond delay="0"/>
                                  </p:stCondLst>
                                  <p:childTnLst>
                                    <p:set>
                                      <p:cBhvr>
                                        <p:cTn id="11" dur="1" fill="hold">
                                          <p:stCondLst>
                                            <p:cond delay="0"/>
                                          </p:stCondLst>
                                        </p:cTn>
                                        <p:tgtEl>
                                          <p:spTgt spid="2">
                                            <p:txEl>
                                              <p:pRg st="0" end="0"/>
                                            </p:txEl>
                                          </p:spTgt>
                                        </p:tgtEl>
                                        <p:attrNameLst>
                                          <p:attrName>style.visibility</p:attrName>
                                        </p:attrNameLst>
                                      </p:cBhvr>
                                      <p:to>
                                        <p:strVal val="visible"/>
                                      </p:to>
                                    </p:set>
                                    <p:anim calcmode="lin" valueType="num">
                                      <p:cBhvr additive="base">
                                        <p:cTn id="12" dur="500" fill="hold"/>
                                        <p:tgtEl>
                                          <p:spTgt spid="2">
                                            <p:txEl>
                                              <p:pRg st="0" end="0"/>
                                            </p:txEl>
                                          </p:spTgt>
                                        </p:tgtEl>
                                        <p:attrNameLst>
                                          <p:attrName>ppt_x</p:attrName>
                                        </p:attrNameLst>
                                      </p:cBhvr>
                                      <p:tavLst>
                                        <p:tav tm="0">
                                          <p:val>
                                            <p:strVal val="0-#ppt_w/2"/>
                                          </p:val>
                                        </p:tav>
                                        <p:tav tm="100000">
                                          <p:val>
                                            <p:strVal val="#ppt_x"/>
                                          </p:val>
                                        </p:tav>
                                      </p:tavLst>
                                    </p:anim>
                                    <p:anim calcmode="lin" valueType="num">
                                      <p:cBhvr additive="base">
                                        <p:cTn id="13" dur="500" fill="hold"/>
                                        <p:tgtEl>
                                          <p:spTgt spid="2">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8" grpId="0"/>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676400" y="1981200"/>
            <a:ext cx="7239000" cy="4026091"/>
          </a:xfrm>
        </p:spPr>
        <p:txBody>
          <a:bodyPr/>
          <a:lstStyle/>
          <a:p>
            <a:r>
              <a:rPr lang="en-US" dirty="0" smtClean="0"/>
              <a:t>A commissioned sales employee returned to work, with accommodation. The plaintiff was unable to work his previous long hours, had difficulty standing and was tired at the end of the day.  As a commissioned employee, the plaintiff was required to seek out and work with clients…(</a:t>
            </a:r>
            <a:r>
              <a:rPr lang="en-US" dirty="0" err="1" smtClean="0"/>
              <a:t>cnt’d</a:t>
            </a:r>
            <a:r>
              <a:rPr lang="en-US" dirty="0" smtClean="0"/>
              <a:t>)</a:t>
            </a:r>
            <a:endParaRPr lang="en-US" dirty="0"/>
          </a:p>
        </p:txBody>
      </p:sp>
      <p:pic>
        <p:nvPicPr>
          <p:cNvPr id="4" name="Picture 3" descr="dn[1] (3).jpg"/>
          <p:cNvPicPr>
            <a:picLocks noChangeAspect="1"/>
          </p:cNvPicPr>
          <p:nvPr/>
        </p:nvPicPr>
        <p:blipFill>
          <a:blip r:embed="rId2" cstate="print"/>
          <a:srcRect/>
          <a:stretch>
            <a:fillRect/>
          </a:stretch>
        </p:blipFill>
        <p:spPr bwMode="auto">
          <a:xfrm>
            <a:off x="152400" y="152400"/>
            <a:ext cx="2057400" cy="1776413"/>
          </a:xfrm>
          <a:prstGeom prst="rect">
            <a:avLst/>
          </a:prstGeom>
          <a:noFill/>
          <a:ln w="9525">
            <a:noFill/>
            <a:miter lim="800000"/>
            <a:headEnd/>
            <a:tailEnd/>
          </a:ln>
        </p:spPr>
      </p:pic>
      <p:sp>
        <p:nvSpPr>
          <p:cNvPr id="5" name="Slide Number Placeholder 4"/>
          <p:cNvSpPr>
            <a:spLocks noGrp="1"/>
          </p:cNvSpPr>
          <p:nvPr>
            <p:ph type="sldNum" sz="quarter" idx="12"/>
          </p:nvPr>
        </p:nvSpPr>
        <p:spPr/>
        <p:txBody>
          <a:bodyPr/>
          <a:lstStyle/>
          <a:p>
            <a:fld id="{5136DE92-3AFC-4FCD-B6DC-75E6AAEE33FD}" type="slidenum">
              <a:rPr lang="en-US" smtClean="0"/>
              <a:pPr/>
              <a:t>50</a:t>
            </a:fld>
            <a:endParaRPr lang="en-US"/>
          </a:p>
        </p:txBody>
      </p:sp>
      <p:sp>
        <p:nvSpPr>
          <p:cNvPr id="7" name="Title 2"/>
          <p:cNvSpPr txBox="1">
            <a:spLocks/>
          </p:cNvSpPr>
          <p:nvPr/>
        </p:nvSpPr>
        <p:spPr>
          <a:xfrm>
            <a:off x="2362200" y="274638"/>
            <a:ext cx="6324600" cy="1554162"/>
          </a:xfrm>
          <a:prstGeom prst="rect">
            <a:avLst/>
          </a:prstGeom>
        </p:spPr>
        <p:txBody>
          <a:bodyPr vert="horz" rtlCol="0" anchor="ctr">
            <a:noAutofit/>
            <a:scene3d>
              <a:camera prst="orthographicFront"/>
              <a:lightRig rig="soft" dir="t"/>
            </a:scene3d>
            <a:sp3d prstMaterial="softEdge">
              <a:bevelT w="25400" h="25400"/>
            </a:sp3d>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sz="3200" i="0" u="none" strike="noStrike" kern="1200" cap="none" spc="0" normalizeH="0" baseline="0" noProof="0" dirty="0" smtClean="0">
                <a:ln>
                  <a:noFill/>
                </a:ln>
                <a:solidFill>
                  <a:schemeClr val="tx2"/>
                </a:solidFill>
                <a:effectLst/>
                <a:uLnTx/>
                <a:uFillTx/>
                <a:latin typeface="+mj-lt"/>
                <a:ea typeface="+mj-ea"/>
                <a:cs typeface="+mj-cs"/>
              </a:rPr>
              <a:t/>
            </a:r>
            <a:br>
              <a:rPr kumimoji="0" lang="en-US" sz="3200" i="0" u="none" strike="noStrike" kern="1200" cap="none" spc="0" normalizeH="0" baseline="0" noProof="0" dirty="0" smtClean="0">
                <a:ln>
                  <a:noFill/>
                </a:ln>
                <a:solidFill>
                  <a:schemeClr val="tx2"/>
                </a:solidFill>
                <a:effectLst/>
                <a:uLnTx/>
                <a:uFillTx/>
                <a:latin typeface="+mj-lt"/>
                <a:ea typeface="+mj-ea"/>
                <a:cs typeface="+mj-cs"/>
              </a:rPr>
            </a:br>
            <a:r>
              <a:rPr kumimoji="0" lang="en-US" sz="3200" i="0" u="none" strike="noStrike" kern="1200" cap="none" spc="0" normalizeH="0" baseline="0" noProof="0" dirty="0" smtClean="0">
                <a:ln>
                  <a:noFill/>
                </a:ln>
                <a:solidFill>
                  <a:schemeClr val="tx2"/>
                </a:solidFill>
                <a:effectLst/>
                <a:uLnTx/>
                <a:uFillTx/>
                <a:latin typeface="+mj-lt"/>
                <a:ea typeface="+mj-ea"/>
                <a:cs typeface="+mj-cs"/>
              </a:rPr>
              <a:t>Court’s Analysis of  “Serious” in the Context of a Return to Work (</a:t>
            </a:r>
            <a:r>
              <a:rPr kumimoji="0" lang="en-US" sz="3200" i="0" u="none" strike="noStrike" kern="1200" cap="none" spc="0" normalizeH="0" baseline="0" noProof="0" dirty="0" err="1" smtClean="0">
                <a:ln>
                  <a:noFill/>
                </a:ln>
                <a:solidFill>
                  <a:schemeClr val="tx2"/>
                </a:solidFill>
                <a:effectLst/>
                <a:uLnTx/>
                <a:uFillTx/>
                <a:latin typeface="+mj-lt"/>
                <a:ea typeface="+mj-ea"/>
                <a:cs typeface="+mj-cs"/>
              </a:rPr>
              <a:t>cnt’d</a:t>
            </a:r>
            <a:r>
              <a:rPr kumimoji="0" lang="en-US" sz="3200" i="0" u="none" strike="noStrike" kern="1200" cap="none" spc="0" normalizeH="0" baseline="0" noProof="0" dirty="0" smtClean="0">
                <a:ln>
                  <a:noFill/>
                </a:ln>
                <a:solidFill>
                  <a:schemeClr val="tx2"/>
                </a:solidFill>
                <a:effectLst/>
                <a:uLnTx/>
                <a:uFillTx/>
                <a:latin typeface="+mj-lt"/>
                <a:ea typeface="+mj-ea"/>
                <a:cs typeface="+mj-cs"/>
              </a:rPr>
              <a:t>) </a:t>
            </a:r>
            <a:br>
              <a:rPr kumimoji="0" lang="en-US" sz="3200" i="0" u="none" strike="noStrike" kern="1200" cap="none" spc="0" normalizeH="0" baseline="0" noProof="0" dirty="0" smtClean="0">
                <a:ln>
                  <a:noFill/>
                </a:ln>
                <a:solidFill>
                  <a:schemeClr val="tx2"/>
                </a:solidFill>
                <a:effectLst/>
                <a:uLnTx/>
                <a:uFillTx/>
                <a:latin typeface="+mj-lt"/>
                <a:ea typeface="+mj-ea"/>
                <a:cs typeface="+mj-cs"/>
              </a:rPr>
            </a:br>
            <a:endParaRPr kumimoji="0" lang="en-US" sz="3200" i="0" u="none" strike="noStrike" kern="1200" cap="none" spc="0" normalizeH="0" baseline="0" noProof="0" dirty="0">
              <a:ln>
                <a:noFill/>
              </a:ln>
              <a:solidFill>
                <a:schemeClr val="tx2"/>
              </a:solidFill>
              <a:effectLst/>
              <a:uLnTx/>
              <a:uFillTx/>
              <a:latin typeface="+mj-lt"/>
              <a:ea typeface="+mj-ea"/>
              <a:cs typeface="+mj-cs"/>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0-#ppt_w/2"/>
                                          </p:val>
                                        </p:tav>
                                        <p:tav tm="100000">
                                          <p:val>
                                            <p:strVal val="#ppt_x"/>
                                          </p:val>
                                        </p:tav>
                                      </p:tavLst>
                                    </p:anim>
                                    <p:anim calcmode="lin" valueType="num">
                                      <p:cBhvr additive="base">
                                        <p:cTn id="8" dur="500" fill="hold"/>
                                        <p:tgtEl>
                                          <p:spTgt spid="7"/>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 presetClass="entr" presetSubtype="8" fill="hold" grpId="0" nodeType="afterEffect">
                                  <p:stCondLst>
                                    <p:cond delay="0"/>
                                  </p:stCondLst>
                                  <p:childTnLst>
                                    <p:set>
                                      <p:cBhvr>
                                        <p:cTn id="11" dur="1" fill="hold">
                                          <p:stCondLst>
                                            <p:cond delay="0"/>
                                          </p:stCondLst>
                                        </p:cTn>
                                        <p:tgtEl>
                                          <p:spTgt spid="2">
                                            <p:txEl>
                                              <p:pRg st="0" end="0"/>
                                            </p:txEl>
                                          </p:spTgt>
                                        </p:tgtEl>
                                        <p:attrNameLst>
                                          <p:attrName>style.visibility</p:attrName>
                                        </p:attrNameLst>
                                      </p:cBhvr>
                                      <p:to>
                                        <p:strVal val="visible"/>
                                      </p:to>
                                    </p:set>
                                    <p:anim calcmode="lin" valueType="num">
                                      <p:cBhvr additive="base">
                                        <p:cTn id="12" dur="500" fill="hold"/>
                                        <p:tgtEl>
                                          <p:spTgt spid="2">
                                            <p:txEl>
                                              <p:pRg st="0" end="0"/>
                                            </p:txEl>
                                          </p:spTgt>
                                        </p:tgtEl>
                                        <p:attrNameLst>
                                          <p:attrName>ppt_x</p:attrName>
                                        </p:attrNameLst>
                                      </p:cBhvr>
                                      <p:tavLst>
                                        <p:tav tm="0">
                                          <p:val>
                                            <p:strVal val="0-#ppt_w/2"/>
                                          </p:val>
                                        </p:tav>
                                        <p:tav tm="100000">
                                          <p:val>
                                            <p:strVal val="#ppt_x"/>
                                          </p:val>
                                        </p:tav>
                                      </p:tavLst>
                                    </p:anim>
                                    <p:anim calcmode="lin" valueType="num">
                                      <p:cBhvr additive="base">
                                        <p:cTn id="13" dur="500" fill="hold"/>
                                        <p:tgtEl>
                                          <p:spTgt spid="2">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7" grpId="0"/>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676400" y="1981200"/>
            <a:ext cx="7010400" cy="4343400"/>
          </a:xfrm>
        </p:spPr>
        <p:txBody>
          <a:bodyPr>
            <a:normAutofit lnSpcReduction="10000"/>
          </a:bodyPr>
          <a:lstStyle/>
          <a:p>
            <a:pPr lvl="0"/>
            <a:r>
              <a:rPr lang="en-GB" dirty="0" smtClean="0"/>
              <a:t>…The plaintiff’s inability to participate in outdoor activities with friends interfered with his usual activities of daily living which he enjoyed not only for recreation, but as a source of contacts for his commissioned sales employment.  The serious test was met.</a:t>
            </a:r>
          </a:p>
          <a:p>
            <a:pPr lvl="0"/>
            <a:endParaRPr lang="en-US" sz="2600" b="1" dirty="0" smtClean="0"/>
          </a:p>
          <a:p>
            <a:pPr lvl="1"/>
            <a:r>
              <a:rPr lang="en-US" sz="2200" b="1" i="1" dirty="0" err="1" smtClean="0"/>
              <a:t>Ivens</a:t>
            </a:r>
            <a:r>
              <a:rPr lang="en-US" sz="2200" b="1" i="1" dirty="0" smtClean="0"/>
              <a:t> v. </a:t>
            </a:r>
            <a:r>
              <a:rPr lang="en-US" sz="2200" b="1" i="1" dirty="0" err="1" smtClean="0"/>
              <a:t>Lesperance</a:t>
            </a:r>
            <a:r>
              <a:rPr lang="en-US" sz="2200" b="1" i="1" dirty="0" smtClean="0"/>
              <a:t>, </a:t>
            </a:r>
            <a:r>
              <a:rPr lang="en-US" sz="2200" b="1" dirty="0" smtClean="0"/>
              <a:t>[2012] O.J. No. 3363 at </a:t>
            </a:r>
            <a:r>
              <a:rPr lang="en-US" sz="2200" b="1" dirty="0" err="1" smtClean="0"/>
              <a:t>paras</a:t>
            </a:r>
            <a:r>
              <a:rPr lang="en-US" sz="2200" b="1" dirty="0" smtClean="0"/>
              <a:t>. 45-46 (S.C.J.).</a:t>
            </a:r>
            <a:endParaRPr lang="en-US" sz="2200" dirty="0" smtClean="0"/>
          </a:p>
          <a:p>
            <a:endParaRPr lang="en-US" dirty="0"/>
          </a:p>
        </p:txBody>
      </p:sp>
      <p:pic>
        <p:nvPicPr>
          <p:cNvPr id="4" name="Picture 3" descr="dn[1] (3).jpg"/>
          <p:cNvPicPr>
            <a:picLocks noChangeAspect="1"/>
          </p:cNvPicPr>
          <p:nvPr/>
        </p:nvPicPr>
        <p:blipFill>
          <a:blip r:embed="rId2" cstate="print"/>
          <a:srcRect/>
          <a:stretch>
            <a:fillRect/>
          </a:stretch>
        </p:blipFill>
        <p:spPr bwMode="auto">
          <a:xfrm>
            <a:off x="152400" y="152400"/>
            <a:ext cx="2057400" cy="1776413"/>
          </a:xfrm>
          <a:prstGeom prst="rect">
            <a:avLst/>
          </a:prstGeom>
          <a:noFill/>
          <a:ln w="9525">
            <a:noFill/>
            <a:miter lim="800000"/>
            <a:headEnd/>
            <a:tailEnd/>
          </a:ln>
        </p:spPr>
      </p:pic>
      <p:sp>
        <p:nvSpPr>
          <p:cNvPr id="5" name="Slide Number Placeholder 4"/>
          <p:cNvSpPr>
            <a:spLocks noGrp="1"/>
          </p:cNvSpPr>
          <p:nvPr>
            <p:ph type="sldNum" sz="quarter" idx="12"/>
          </p:nvPr>
        </p:nvSpPr>
        <p:spPr/>
        <p:txBody>
          <a:bodyPr/>
          <a:lstStyle/>
          <a:p>
            <a:fld id="{5136DE92-3AFC-4FCD-B6DC-75E6AAEE33FD}" type="slidenum">
              <a:rPr lang="en-US" smtClean="0"/>
              <a:pPr/>
              <a:t>51</a:t>
            </a:fld>
            <a:endParaRPr lang="en-US"/>
          </a:p>
        </p:txBody>
      </p:sp>
      <p:sp>
        <p:nvSpPr>
          <p:cNvPr id="6" name="Title 2"/>
          <p:cNvSpPr>
            <a:spLocks noGrp="1"/>
          </p:cNvSpPr>
          <p:nvPr>
            <p:ph type="title"/>
          </p:nvPr>
        </p:nvSpPr>
        <p:spPr>
          <a:xfrm>
            <a:off x="2362200" y="274638"/>
            <a:ext cx="6324600" cy="1554162"/>
          </a:xfrm>
        </p:spPr>
        <p:txBody>
          <a:bodyPr>
            <a:noAutofit/>
          </a:bodyPr>
          <a:lstStyle/>
          <a:p>
            <a:r>
              <a:rPr lang="en-US" sz="3200" b="0" dirty="0" smtClean="0">
                <a:effectLst/>
              </a:rPr>
              <a:t/>
            </a:r>
            <a:br>
              <a:rPr lang="en-US" sz="3200" b="0" dirty="0" smtClean="0">
                <a:effectLst/>
              </a:rPr>
            </a:br>
            <a:r>
              <a:rPr lang="en-US" sz="3200" b="0" dirty="0" smtClean="0">
                <a:effectLst/>
              </a:rPr>
              <a:t>Court’s Analysis of  “Serious” in the Context of a Return to Work (</a:t>
            </a:r>
            <a:r>
              <a:rPr lang="en-US" sz="3200" b="0" dirty="0" err="1" smtClean="0">
                <a:effectLst/>
              </a:rPr>
              <a:t>cnt’d</a:t>
            </a:r>
            <a:r>
              <a:rPr lang="en-US" sz="3200" b="0" dirty="0" smtClean="0">
                <a:effectLst/>
              </a:rPr>
              <a:t>) </a:t>
            </a:r>
            <a:br>
              <a:rPr lang="en-US" sz="3200" b="0" dirty="0" smtClean="0">
                <a:effectLst/>
              </a:rPr>
            </a:br>
            <a:endParaRPr lang="en-US" sz="3200" b="0" dirty="0">
              <a:effectLst/>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0-#ppt_w/2"/>
                                          </p:val>
                                        </p:tav>
                                        <p:tav tm="100000">
                                          <p:val>
                                            <p:strVal val="#ppt_x"/>
                                          </p:val>
                                        </p:tav>
                                      </p:tavLst>
                                    </p:anim>
                                    <p:anim calcmode="lin" valueType="num">
                                      <p:cBhvr additive="base">
                                        <p:cTn id="8" dur="500" fill="hold"/>
                                        <p:tgtEl>
                                          <p:spTgt spid="6"/>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 presetClass="entr" presetSubtype="8" fill="hold" grpId="0" nodeType="afterEffect">
                                  <p:stCondLst>
                                    <p:cond delay="0"/>
                                  </p:stCondLst>
                                  <p:childTnLst>
                                    <p:set>
                                      <p:cBhvr>
                                        <p:cTn id="11" dur="1" fill="hold">
                                          <p:stCondLst>
                                            <p:cond delay="0"/>
                                          </p:stCondLst>
                                        </p:cTn>
                                        <p:tgtEl>
                                          <p:spTgt spid="2">
                                            <p:txEl>
                                              <p:pRg st="0" end="0"/>
                                            </p:txEl>
                                          </p:spTgt>
                                        </p:tgtEl>
                                        <p:attrNameLst>
                                          <p:attrName>style.visibility</p:attrName>
                                        </p:attrNameLst>
                                      </p:cBhvr>
                                      <p:to>
                                        <p:strVal val="visible"/>
                                      </p:to>
                                    </p:set>
                                    <p:anim calcmode="lin" valueType="num">
                                      <p:cBhvr additive="base">
                                        <p:cTn id="12" dur="500" fill="hold"/>
                                        <p:tgtEl>
                                          <p:spTgt spid="2">
                                            <p:txEl>
                                              <p:pRg st="0" end="0"/>
                                            </p:txEl>
                                          </p:spTgt>
                                        </p:tgtEl>
                                        <p:attrNameLst>
                                          <p:attrName>ppt_x</p:attrName>
                                        </p:attrNameLst>
                                      </p:cBhvr>
                                      <p:tavLst>
                                        <p:tav tm="0">
                                          <p:val>
                                            <p:strVal val="0-#ppt_w/2"/>
                                          </p:val>
                                        </p:tav>
                                        <p:tav tm="100000">
                                          <p:val>
                                            <p:strVal val="#ppt_x"/>
                                          </p:val>
                                        </p:tav>
                                      </p:tavLst>
                                    </p:anim>
                                    <p:anim calcmode="lin" valueType="num">
                                      <p:cBhvr additive="base">
                                        <p:cTn id="13" dur="500" fill="hold"/>
                                        <p:tgtEl>
                                          <p:spTgt spid="2">
                                            <p:txEl>
                                              <p:pRg st="0" end="0"/>
                                            </p:txEl>
                                          </p:spTgt>
                                        </p:tgtEl>
                                        <p:attrNameLst>
                                          <p:attrName>ppt_y</p:attrName>
                                        </p:attrNameLst>
                                      </p:cBhvr>
                                      <p:tavLst>
                                        <p:tav tm="0">
                                          <p:val>
                                            <p:strVal val="#ppt_y"/>
                                          </p:val>
                                        </p:tav>
                                        <p:tav tm="100000">
                                          <p:val>
                                            <p:strVal val="#ppt_y"/>
                                          </p:val>
                                        </p:tav>
                                      </p:tavLst>
                                    </p:anim>
                                  </p:childTnLst>
                                </p:cTn>
                              </p:par>
                              <p:par>
                                <p:cTn id="14" presetID="2" presetClass="entr" presetSubtype="8" fill="hold" grpId="0" nodeType="withEffect">
                                  <p:stCondLst>
                                    <p:cond delay="0"/>
                                  </p:stCondLst>
                                  <p:childTnLst>
                                    <p:set>
                                      <p:cBhvr>
                                        <p:cTn id="15" dur="1" fill="hold">
                                          <p:stCondLst>
                                            <p:cond delay="0"/>
                                          </p:stCondLst>
                                        </p:cTn>
                                        <p:tgtEl>
                                          <p:spTgt spid="2">
                                            <p:txEl>
                                              <p:pRg st="2" end="2"/>
                                            </p:txEl>
                                          </p:spTgt>
                                        </p:tgtEl>
                                        <p:attrNameLst>
                                          <p:attrName>style.visibility</p:attrName>
                                        </p:attrNameLst>
                                      </p:cBhvr>
                                      <p:to>
                                        <p:strVal val="visible"/>
                                      </p:to>
                                    </p:set>
                                    <p:anim calcmode="lin" valueType="num">
                                      <p:cBhvr additive="base">
                                        <p:cTn id="16" dur="500" fill="hold"/>
                                        <p:tgtEl>
                                          <p:spTgt spid="2">
                                            <p:txEl>
                                              <p:pRg st="2" end="2"/>
                                            </p:txEl>
                                          </p:spTgt>
                                        </p:tgtEl>
                                        <p:attrNameLst>
                                          <p:attrName>ppt_x</p:attrName>
                                        </p:attrNameLst>
                                      </p:cBhvr>
                                      <p:tavLst>
                                        <p:tav tm="0">
                                          <p:val>
                                            <p:strVal val="0-#ppt_w/2"/>
                                          </p:val>
                                        </p:tav>
                                        <p:tav tm="100000">
                                          <p:val>
                                            <p:strVal val="#ppt_x"/>
                                          </p:val>
                                        </p:tav>
                                      </p:tavLst>
                                    </p:anim>
                                    <p:anim calcmode="lin" valueType="num">
                                      <p:cBhvr additive="base">
                                        <p:cTn id="17" dur="500" fill="hold"/>
                                        <p:tgtEl>
                                          <p:spTgt spid="2">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P spid="6" grpId="0"/>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676400" y="1981200"/>
            <a:ext cx="7086600" cy="4495800"/>
          </a:xfrm>
        </p:spPr>
        <p:txBody>
          <a:bodyPr>
            <a:normAutofit lnSpcReduction="10000"/>
          </a:bodyPr>
          <a:lstStyle/>
          <a:p>
            <a:pPr lvl="0"/>
            <a:r>
              <a:rPr lang="en-GB" dirty="0" smtClean="0"/>
              <a:t>A self-employed flooring installer suffered a permanent serious impairment in circumstances which included reliance on subcontractors to complete heavy physical work, an inability to do heavy lifting and repetitive work involving the plaintiff’s arms and legs, an inability to use his dominant hand and arm to install flooring, an inability to do repetitive lifting, bending and squatting.  </a:t>
            </a:r>
            <a:endParaRPr lang="en-US" b="1" dirty="0" smtClean="0"/>
          </a:p>
          <a:p>
            <a:endParaRPr lang="en-US" dirty="0"/>
          </a:p>
        </p:txBody>
      </p:sp>
      <p:pic>
        <p:nvPicPr>
          <p:cNvPr id="4" name="Picture 3" descr="dn[1] (3).jpg"/>
          <p:cNvPicPr>
            <a:picLocks noChangeAspect="1"/>
          </p:cNvPicPr>
          <p:nvPr/>
        </p:nvPicPr>
        <p:blipFill>
          <a:blip r:embed="rId2" cstate="print"/>
          <a:srcRect/>
          <a:stretch>
            <a:fillRect/>
          </a:stretch>
        </p:blipFill>
        <p:spPr bwMode="auto">
          <a:xfrm>
            <a:off x="152400" y="152400"/>
            <a:ext cx="2057400" cy="1776413"/>
          </a:xfrm>
          <a:prstGeom prst="rect">
            <a:avLst/>
          </a:prstGeom>
          <a:noFill/>
          <a:ln w="9525">
            <a:noFill/>
            <a:miter lim="800000"/>
            <a:headEnd/>
            <a:tailEnd/>
          </a:ln>
        </p:spPr>
      </p:pic>
      <p:sp>
        <p:nvSpPr>
          <p:cNvPr id="5" name="Slide Number Placeholder 4"/>
          <p:cNvSpPr>
            <a:spLocks noGrp="1"/>
          </p:cNvSpPr>
          <p:nvPr>
            <p:ph type="sldNum" sz="quarter" idx="12"/>
          </p:nvPr>
        </p:nvSpPr>
        <p:spPr/>
        <p:txBody>
          <a:bodyPr/>
          <a:lstStyle/>
          <a:p>
            <a:fld id="{5136DE92-3AFC-4FCD-B6DC-75E6AAEE33FD}" type="slidenum">
              <a:rPr lang="en-US" smtClean="0"/>
              <a:pPr/>
              <a:t>52</a:t>
            </a:fld>
            <a:endParaRPr lang="en-US"/>
          </a:p>
        </p:txBody>
      </p:sp>
      <p:sp>
        <p:nvSpPr>
          <p:cNvPr id="6" name="Title 2"/>
          <p:cNvSpPr>
            <a:spLocks noGrp="1"/>
          </p:cNvSpPr>
          <p:nvPr>
            <p:ph type="title"/>
          </p:nvPr>
        </p:nvSpPr>
        <p:spPr>
          <a:xfrm>
            <a:off x="2362200" y="274638"/>
            <a:ext cx="6324600" cy="1554162"/>
          </a:xfrm>
        </p:spPr>
        <p:txBody>
          <a:bodyPr>
            <a:noAutofit/>
          </a:bodyPr>
          <a:lstStyle/>
          <a:p>
            <a:r>
              <a:rPr lang="en-US" sz="3200" dirty="0" smtClean="0">
                <a:effectLst/>
              </a:rPr>
              <a:t/>
            </a:r>
            <a:br>
              <a:rPr lang="en-US" sz="3200" dirty="0" smtClean="0">
                <a:effectLst/>
              </a:rPr>
            </a:br>
            <a:r>
              <a:rPr lang="en-US" sz="3200" dirty="0" smtClean="0">
                <a:effectLst/>
              </a:rPr>
              <a:t>Court’s Analysis of  “Serious” in the Context of a Return to Work</a:t>
            </a:r>
            <a:r>
              <a:rPr lang="en-US" sz="3200" b="0" dirty="0" smtClean="0">
                <a:effectLst/>
              </a:rPr>
              <a:t> (</a:t>
            </a:r>
            <a:r>
              <a:rPr lang="en-US" sz="3200" b="0" dirty="0" err="1" smtClean="0">
                <a:effectLst/>
              </a:rPr>
              <a:t>cnt’d</a:t>
            </a:r>
            <a:r>
              <a:rPr lang="en-US" sz="3200" b="0" dirty="0" smtClean="0">
                <a:effectLst/>
              </a:rPr>
              <a:t>) </a:t>
            </a:r>
            <a:r>
              <a:rPr lang="en-US" sz="3200" dirty="0" smtClean="0">
                <a:effectLst/>
              </a:rPr>
              <a:t/>
            </a:r>
            <a:br>
              <a:rPr lang="en-US" sz="3200" dirty="0" smtClean="0">
                <a:effectLst/>
              </a:rPr>
            </a:br>
            <a:endParaRPr lang="en-US" sz="3200" dirty="0">
              <a:effectLst/>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0-#ppt_w/2"/>
                                          </p:val>
                                        </p:tav>
                                        <p:tav tm="100000">
                                          <p:val>
                                            <p:strVal val="#ppt_x"/>
                                          </p:val>
                                        </p:tav>
                                      </p:tavLst>
                                    </p:anim>
                                    <p:anim calcmode="lin" valueType="num">
                                      <p:cBhvr additive="base">
                                        <p:cTn id="8" dur="500" fill="hold"/>
                                        <p:tgtEl>
                                          <p:spTgt spid="6"/>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 presetClass="entr" presetSubtype="8" fill="hold" grpId="0" nodeType="afterEffect">
                                  <p:stCondLst>
                                    <p:cond delay="0"/>
                                  </p:stCondLst>
                                  <p:childTnLst>
                                    <p:set>
                                      <p:cBhvr>
                                        <p:cTn id="11" dur="1" fill="hold">
                                          <p:stCondLst>
                                            <p:cond delay="0"/>
                                          </p:stCondLst>
                                        </p:cTn>
                                        <p:tgtEl>
                                          <p:spTgt spid="2">
                                            <p:txEl>
                                              <p:pRg st="0" end="0"/>
                                            </p:txEl>
                                          </p:spTgt>
                                        </p:tgtEl>
                                        <p:attrNameLst>
                                          <p:attrName>style.visibility</p:attrName>
                                        </p:attrNameLst>
                                      </p:cBhvr>
                                      <p:to>
                                        <p:strVal val="visible"/>
                                      </p:to>
                                    </p:set>
                                    <p:anim calcmode="lin" valueType="num">
                                      <p:cBhvr additive="base">
                                        <p:cTn id="12" dur="500" fill="hold"/>
                                        <p:tgtEl>
                                          <p:spTgt spid="2">
                                            <p:txEl>
                                              <p:pRg st="0" end="0"/>
                                            </p:txEl>
                                          </p:spTgt>
                                        </p:tgtEl>
                                        <p:attrNameLst>
                                          <p:attrName>ppt_x</p:attrName>
                                        </p:attrNameLst>
                                      </p:cBhvr>
                                      <p:tavLst>
                                        <p:tav tm="0">
                                          <p:val>
                                            <p:strVal val="0-#ppt_w/2"/>
                                          </p:val>
                                        </p:tav>
                                        <p:tav tm="100000">
                                          <p:val>
                                            <p:strVal val="#ppt_x"/>
                                          </p:val>
                                        </p:tav>
                                      </p:tavLst>
                                    </p:anim>
                                    <p:anim calcmode="lin" valueType="num">
                                      <p:cBhvr additive="base">
                                        <p:cTn id="13" dur="500" fill="hold"/>
                                        <p:tgtEl>
                                          <p:spTgt spid="2">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6" grpId="0"/>
    </p:bld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676400" y="1981200"/>
            <a:ext cx="7010400" cy="4026091"/>
          </a:xfrm>
        </p:spPr>
        <p:txBody>
          <a:bodyPr/>
          <a:lstStyle/>
          <a:p>
            <a:pPr lvl="1"/>
            <a:r>
              <a:rPr lang="en-US" sz="2400" i="1" dirty="0" smtClean="0"/>
              <a:t>Tennant v. </a:t>
            </a:r>
            <a:r>
              <a:rPr lang="en-US" sz="2400" i="1" dirty="0" err="1" smtClean="0"/>
              <a:t>Fariba</a:t>
            </a:r>
            <a:r>
              <a:rPr lang="en-US" sz="2400" i="1" dirty="0" smtClean="0"/>
              <a:t>, </a:t>
            </a:r>
            <a:r>
              <a:rPr lang="en-US" sz="2400" dirty="0" smtClean="0"/>
              <a:t>[2013] O.J. No. 1260 at </a:t>
            </a:r>
            <a:r>
              <a:rPr lang="en-US" sz="2400" dirty="0" err="1" smtClean="0"/>
              <a:t>para</a:t>
            </a:r>
            <a:r>
              <a:rPr lang="en-US" sz="2400" dirty="0" smtClean="0"/>
              <a:t>. 44 (S.C.J.).</a:t>
            </a:r>
          </a:p>
          <a:p>
            <a:endParaRPr lang="en-US" dirty="0"/>
          </a:p>
        </p:txBody>
      </p:sp>
      <p:pic>
        <p:nvPicPr>
          <p:cNvPr id="4" name="Picture 3" descr="dn[1] (3).jpg"/>
          <p:cNvPicPr>
            <a:picLocks noChangeAspect="1"/>
          </p:cNvPicPr>
          <p:nvPr/>
        </p:nvPicPr>
        <p:blipFill>
          <a:blip r:embed="rId2" cstate="print"/>
          <a:srcRect/>
          <a:stretch>
            <a:fillRect/>
          </a:stretch>
        </p:blipFill>
        <p:spPr bwMode="auto">
          <a:xfrm>
            <a:off x="152400" y="152400"/>
            <a:ext cx="2057400" cy="1776413"/>
          </a:xfrm>
          <a:prstGeom prst="rect">
            <a:avLst/>
          </a:prstGeom>
          <a:noFill/>
          <a:ln w="9525">
            <a:noFill/>
            <a:miter lim="800000"/>
            <a:headEnd/>
            <a:tailEnd/>
          </a:ln>
        </p:spPr>
      </p:pic>
      <p:sp>
        <p:nvSpPr>
          <p:cNvPr id="5" name="Slide Number Placeholder 4"/>
          <p:cNvSpPr>
            <a:spLocks noGrp="1"/>
          </p:cNvSpPr>
          <p:nvPr>
            <p:ph type="sldNum" sz="quarter" idx="12"/>
          </p:nvPr>
        </p:nvSpPr>
        <p:spPr/>
        <p:txBody>
          <a:bodyPr/>
          <a:lstStyle/>
          <a:p>
            <a:fld id="{5136DE92-3AFC-4FCD-B6DC-75E6AAEE33FD}" type="slidenum">
              <a:rPr lang="en-US" smtClean="0"/>
              <a:pPr/>
              <a:t>53</a:t>
            </a:fld>
            <a:endParaRPr lang="en-US"/>
          </a:p>
        </p:txBody>
      </p:sp>
      <p:sp>
        <p:nvSpPr>
          <p:cNvPr id="6" name="Title 2"/>
          <p:cNvSpPr>
            <a:spLocks noGrp="1"/>
          </p:cNvSpPr>
          <p:nvPr>
            <p:ph type="title"/>
          </p:nvPr>
        </p:nvSpPr>
        <p:spPr>
          <a:xfrm>
            <a:off x="2362200" y="274638"/>
            <a:ext cx="6324600" cy="1554162"/>
          </a:xfrm>
        </p:spPr>
        <p:txBody>
          <a:bodyPr>
            <a:noAutofit/>
          </a:bodyPr>
          <a:lstStyle/>
          <a:p>
            <a:r>
              <a:rPr lang="en-US" sz="3200" dirty="0" smtClean="0">
                <a:effectLst/>
              </a:rPr>
              <a:t/>
            </a:r>
            <a:br>
              <a:rPr lang="en-US" sz="3200" dirty="0" smtClean="0">
                <a:effectLst/>
              </a:rPr>
            </a:br>
            <a:r>
              <a:rPr lang="en-US" sz="3200" dirty="0" smtClean="0">
                <a:effectLst/>
              </a:rPr>
              <a:t>Court’s Analysis of  “Serious” in the Context of a Return to Work</a:t>
            </a:r>
            <a:r>
              <a:rPr lang="en-US" sz="3200" b="0" dirty="0" smtClean="0">
                <a:effectLst/>
              </a:rPr>
              <a:t> (</a:t>
            </a:r>
            <a:r>
              <a:rPr lang="en-US" sz="3200" b="0" dirty="0" err="1" smtClean="0">
                <a:effectLst/>
              </a:rPr>
              <a:t>cnt’d</a:t>
            </a:r>
            <a:r>
              <a:rPr lang="en-US" sz="3200" b="0" dirty="0" smtClean="0">
                <a:effectLst/>
              </a:rPr>
              <a:t>) </a:t>
            </a:r>
            <a:r>
              <a:rPr lang="en-US" sz="3200" dirty="0" smtClean="0">
                <a:effectLst/>
              </a:rPr>
              <a:t/>
            </a:r>
            <a:br>
              <a:rPr lang="en-US" sz="3200" dirty="0" smtClean="0">
                <a:effectLst/>
              </a:rPr>
            </a:br>
            <a:endParaRPr lang="en-US" sz="3200" dirty="0">
              <a:effectLst/>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0-#ppt_w/2"/>
                                          </p:val>
                                        </p:tav>
                                        <p:tav tm="100000">
                                          <p:val>
                                            <p:strVal val="#ppt_x"/>
                                          </p:val>
                                        </p:tav>
                                      </p:tavLst>
                                    </p:anim>
                                    <p:anim calcmode="lin" valueType="num">
                                      <p:cBhvr additive="base">
                                        <p:cTn id="8" dur="500" fill="hold"/>
                                        <p:tgtEl>
                                          <p:spTgt spid="6"/>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 presetClass="entr" presetSubtype="8" fill="hold" grpId="0" nodeType="afterEffect">
                                  <p:stCondLst>
                                    <p:cond delay="0"/>
                                  </p:stCondLst>
                                  <p:childTnLst>
                                    <p:set>
                                      <p:cBhvr>
                                        <p:cTn id="11" dur="1" fill="hold">
                                          <p:stCondLst>
                                            <p:cond delay="0"/>
                                          </p:stCondLst>
                                        </p:cTn>
                                        <p:tgtEl>
                                          <p:spTgt spid="2">
                                            <p:txEl>
                                              <p:pRg st="0" end="0"/>
                                            </p:txEl>
                                          </p:spTgt>
                                        </p:tgtEl>
                                        <p:attrNameLst>
                                          <p:attrName>style.visibility</p:attrName>
                                        </p:attrNameLst>
                                      </p:cBhvr>
                                      <p:to>
                                        <p:strVal val="visible"/>
                                      </p:to>
                                    </p:set>
                                    <p:anim calcmode="lin" valueType="num">
                                      <p:cBhvr additive="base">
                                        <p:cTn id="12" dur="500" fill="hold"/>
                                        <p:tgtEl>
                                          <p:spTgt spid="2">
                                            <p:txEl>
                                              <p:pRg st="0" end="0"/>
                                            </p:txEl>
                                          </p:spTgt>
                                        </p:tgtEl>
                                        <p:attrNameLst>
                                          <p:attrName>ppt_x</p:attrName>
                                        </p:attrNameLst>
                                      </p:cBhvr>
                                      <p:tavLst>
                                        <p:tav tm="0">
                                          <p:val>
                                            <p:strVal val="0-#ppt_w/2"/>
                                          </p:val>
                                        </p:tav>
                                        <p:tav tm="100000">
                                          <p:val>
                                            <p:strVal val="#ppt_x"/>
                                          </p:val>
                                        </p:tav>
                                      </p:tavLst>
                                    </p:anim>
                                    <p:anim calcmode="lin" valueType="num">
                                      <p:cBhvr additive="base">
                                        <p:cTn id="13" dur="500" fill="hold"/>
                                        <p:tgtEl>
                                          <p:spTgt spid="2">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6" grpId="0"/>
    </p:bld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dn[1] (3).jpg"/>
          <p:cNvPicPr>
            <a:picLocks noChangeAspect="1"/>
          </p:cNvPicPr>
          <p:nvPr/>
        </p:nvPicPr>
        <p:blipFill>
          <a:blip r:embed="rId2" cstate="print"/>
          <a:srcRect/>
          <a:stretch>
            <a:fillRect/>
          </a:stretch>
        </p:blipFill>
        <p:spPr bwMode="auto">
          <a:xfrm>
            <a:off x="3505200" y="2438400"/>
            <a:ext cx="2057400" cy="1776413"/>
          </a:xfrm>
          <a:prstGeom prst="rect">
            <a:avLst/>
          </a:prstGeom>
          <a:noFill/>
          <a:ln w="9525">
            <a:noFill/>
            <a:miter lim="800000"/>
            <a:headEnd/>
            <a:tailEnd/>
          </a:ln>
        </p:spPr>
      </p:pic>
      <p:sp>
        <p:nvSpPr>
          <p:cNvPr id="3" name="Slide Number Placeholder 2"/>
          <p:cNvSpPr>
            <a:spLocks noGrp="1"/>
          </p:cNvSpPr>
          <p:nvPr>
            <p:ph type="sldNum" sz="quarter" idx="12"/>
          </p:nvPr>
        </p:nvSpPr>
        <p:spPr/>
        <p:txBody>
          <a:bodyPr/>
          <a:lstStyle/>
          <a:p>
            <a:fld id="{5136DE92-3AFC-4FCD-B6DC-75E6AAEE33FD}" type="slidenum">
              <a:rPr lang="en-US" smtClean="0"/>
              <a:pPr/>
              <a:t>54</a:t>
            </a:fld>
            <a:endParaRPr lang="en-US"/>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676400" y="1981200"/>
            <a:ext cx="7010400" cy="4026091"/>
          </a:xfrm>
        </p:spPr>
        <p:txBody>
          <a:bodyPr/>
          <a:lstStyle/>
          <a:p>
            <a:pPr marL="681228" lvl="1" indent="-571500">
              <a:spcBef>
                <a:spcPts val="400"/>
              </a:spcBef>
              <a:buSzPct val="68000"/>
              <a:buFont typeface="+mj-lt"/>
              <a:buAutoNum type="romanLcPeriod" startAt="3"/>
            </a:pPr>
            <a:r>
              <a:rPr lang="en-US" sz="2800" dirty="0" smtClean="0"/>
              <a:t>Substantially interfere with most of the usual activities of daily living, considering the person’s age.</a:t>
            </a:r>
          </a:p>
          <a:p>
            <a:endParaRPr lang="en-US" dirty="0"/>
          </a:p>
        </p:txBody>
      </p:sp>
      <p:pic>
        <p:nvPicPr>
          <p:cNvPr id="4" name="Picture 3" descr="dn[1] (3).jpg"/>
          <p:cNvPicPr>
            <a:picLocks noChangeAspect="1"/>
          </p:cNvPicPr>
          <p:nvPr/>
        </p:nvPicPr>
        <p:blipFill>
          <a:blip r:embed="rId2" cstate="print"/>
          <a:srcRect/>
          <a:stretch>
            <a:fillRect/>
          </a:stretch>
        </p:blipFill>
        <p:spPr bwMode="auto">
          <a:xfrm>
            <a:off x="152400" y="152400"/>
            <a:ext cx="2057400" cy="1776413"/>
          </a:xfrm>
          <a:prstGeom prst="rect">
            <a:avLst/>
          </a:prstGeom>
          <a:noFill/>
          <a:ln w="9525">
            <a:noFill/>
            <a:miter lim="800000"/>
            <a:headEnd/>
            <a:tailEnd/>
          </a:ln>
        </p:spPr>
      </p:pic>
      <p:sp>
        <p:nvSpPr>
          <p:cNvPr id="5" name="Slide Number Placeholder 4"/>
          <p:cNvSpPr>
            <a:spLocks noGrp="1"/>
          </p:cNvSpPr>
          <p:nvPr>
            <p:ph type="sldNum" sz="quarter" idx="12"/>
          </p:nvPr>
        </p:nvSpPr>
        <p:spPr/>
        <p:txBody>
          <a:bodyPr/>
          <a:lstStyle/>
          <a:p>
            <a:fld id="{5136DE92-3AFC-4FCD-B6DC-75E6AAEE33FD}" type="slidenum">
              <a:rPr lang="en-US" smtClean="0"/>
              <a:pPr/>
              <a:t>6</a:t>
            </a:fld>
            <a:endParaRPr lang="en-US"/>
          </a:p>
        </p:txBody>
      </p:sp>
      <p:sp>
        <p:nvSpPr>
          <p:cNvPr id="8" name="Title 2"/>
          <p:cNvSpPr txBox="1">
            <a:spLocks/>
          </p:cNvSpPr>
          <p:nvPr/>
        </p:nvSpPr>
        <p:spPr>
          <a:xfrm>
            <a:off x="2362200" y="274638"/>
            <a:ext cx="6324600" cy="1554162"/>
          </a:xfrm>
          <a:prstGeom prst="rect">
            <a:avLst/>
          </a:prstGeom>
        </p:spPr>
        <p:txBody>
          <a:bodyPr vert="horz" rtlCol="0" anchor="ctr">
            <a:noAutofit/>
            <a:scene3d>
              <a:camera prst="orthographicFront"/>
              <a:lightRig rig="soft" dir="t"/>
            </a:scene3d>
            <a:sp3d prstMaterial="softEdge">
              <a:bevelT w="25400" h="25400"/>
            </a:sp3d>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sz="3700" b="0" i="0" u="none" strike="noStrike" kern="1200" cap="none" spc="0" normalizeH="0" baseline="0" noProof="0" dirty="0" smtClean="0">
                <a:ln>
                  <a:noFill/>
                </a:ln>
                <a:solidFill>
                  <a:schemeClr val="tx2"/>
                </a:solidFill>
                <a:effectLst/>
                <a:uLnTx/>
                <a:uFillTx/>
                <a:latin typeface="+mj-lt"/>
                <a:ea typeface="+mj-ea"/>
                <a:cs typeface="+mj-cs"/>
              </a:rPr>
              <a:t/>
            </a:r>
            <a:br>
              <a:rPr kumimoji="0" lang="en-US" sz="3700" b="0" i="0" u="none" strike="noStrike" kern="1200" cap="none" spc="0" normalizeH="0" baseline="0" noProof="0" dirty="0" smtClean="0">
                <a:ln>
                  <a:noFill/>
                </a:ln>
                <a:solidFill>
                  <a:schemeClr val="tx2"/>
                </a:solidFill>
                <a:effectLst/>
                <a:uLnTx/>
                <a:uFillTx/>
                <a:latin typeface="+mj-lt"/>
                <a:ea typeface="+mj-ea"/>
                <a:cs typeface="+mj-cs"/>
              </a:rPr>
            </a:br>
            <a:r>
              <a:rPr kumimoji="0" lang="en-US" sz="3700" b="0" i="0" u="none" strike="noStrike" kern="1200" cap="none" spc="0" normalizeH="0" baseline="0" noProof="0" dirty="0" smtClean="0">
                <a:ln>
                  <a:noFill/>
                </a:ln>
                <a:solidFill>
                  <a:schemeClr val="tx2"/>
                </a:solidFill>
                <a:effectLst/>
                <a:uLnTx/>
                <a:uFillTx/>
                <a:latin typeface="+mj-lt"/>
                <a:ea typeface="+mj-ea"/>
                <a:cs typeface="+mj-cs"/>
              </a:rPr>
              <a:t>For the impairment to be “serious”</a:t>
            </a:r>
            <a:r>
              <a:rPr kumimoji="0" lang="en-US" sz="3700" b="0" i="0" u="none" strike="noStrike" kern="1200" cap="none" spc="0" normalizeH="0" noProof="0" dirty="0" smtClean="0">
                <a:ln>
                  <a:noFill/>
                </a:ln>
                <a:solidFill>
                  <a:schemeClr val="tx2"/>
                </a:solidFill>
                <a:effectLst/>
                <a:uLnTx/>
                <a:uFillTx/>
                <a:latin typeface="+mj-lt"/>
                <a:ea typeface="+mj-ea"/>
                <a:cs typeface="+mj-cs"/>
              </a:rPr>
              <a:t> (</a:t>
            </a:r>
            <a:r>
              <a:rPr kumimoji="0" lang="en-US" sz="3700" b="0" i="0" u="none" strike="noStrike" kern="1200" cap="none" spc="0" normalizeH="0" noProof="0" dirty="0" err="1" smtClean="0">
                <a:ln>
                  <a:noFill/>
                </a:ln>
                <a:solidFill>
                  <a:schemeClr val="tx2"/>
                </a:solidFill>
                <a:effectLst/>
                <a:uLnTx/>
                <a:uFillTx/>
                <a:latin typeface="+mj-lt"/>
                <a:ea typeface="+mj-ea"/>
                <a:cs typeface="+mj-cs"/>
              </a:rPr>
              <a:t>cnt’d</a:t>
            </a:r>
            <a:r>
              <a:rPr kumimoji="0" lang="en-US" sz="3700" b="0" i="0" u="none" strike="noStrike" kern="1200" cap="none" spc="0" normalizeH="0" noProof="0" dirty="0" smtClean="0">
                <a:ln>
                  <a:noFill/>
                </a:ln>
                <a:solidFill>
                  <a:schemeClr val="tx2"/>
                </a:solidFill>
                <a:effectLst/>
                <a:uLnTx/>
                <a:uFillTx/>
                <a:latin typeface="+mj-lt"/>
                <a:ea typeface="+mj-ea"/>
                <a:cs typeface="+mj-cs"/>
              </a:rPr>
              <a:t>)</a:t>
            </a:r>
            <a:r>
              <a:rPr kumimoji="0" lang="en-US" sz="3700" b="0" i="0" u="none" strike="noStrike" kern="1200" cap="none" spc="0" normalizeH="0" baseline="0" noProof="0" dirty="0" smtClean="0">
                <a:ln>
                  <a:noFill/>
                </a:ln>
                <a:solidFill>
                  <a:schemeClr val="tx2"/>
                </a:solidFill>
                <a:effectLst/>
                <a:uLnTx/>
                <a:uFillTx/>
                <a:latin typeface="+mj-lt"/>
                <a:ea typeface="+mj-ea"/>
                <a:cs typeface="+mj-cs"/>
              </a:rPr>
              <a:t/>
            </a:r>
            <a:br>
              <a:rPr kumimoji="0" lang="en-US" sz="3700" b="0" i="0" u="none" strike="noStrike" kern="1200" cap="none" spc="0" normalizeH="0" baseline="0" noProof="0" dirty="0" smtClean="0">
                <a:ln>
                  <a:noFill/>
                </a:ln>
                <a:solidFill>
                  <a:schemeClr val="tx2"/>
                </a:solidFill>
                <a:effectLst/>
                <a:uLnTx/>
                <a:uFillTx/>
                <a:latin typeface="+mj-lt"/>
                <a:ea typeface="+mj-ea"/>
                <a:cs typeface="+mj-cs"/>
              </a:rPr>
            </a:br>
            <a:endParaRPr kumimoji="0" lang="en-US" sz="3700" b="0" i="0" u="none" strike="noStrike" kern="1200" cap="none" spc="0" normalizeH="0" baseline="0" noProof="0" dirty="0">
              <a:ln>
                <a:noFill/>
              </a:ln>
              <a:solidFill>
                <a:schemeClr val="tx2"/>
              </a:solidFill>
              <a:effectLst/>
              <a:uLnTx/>
              <a:uFillTx/>
              <a:latin typeface="+mj-lt"/>
              <a:ea typeface="+mj-ea"/>
              <a:cs typeface="+mj-cs"/>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0-#ppt_w/2"/>
                                          </p:val>
                                        </p:tav>
                                        <p:tav tm="100000">
                                          <p:val>
                                            <p:strVal val="#ppt_x"/>
                                          </p:val>
                                        </p:tav>
                                      </p:tavLst>
                                    </p:anim>
                                    <p:anim calcmode="lin" valueType="num">
                                      <p:cBhvr additive="base">
                                        <p:cTn id="8" dur="500" fill="hold"/>
                                        <p:tgtEl>
                                          <p:spTgt spid="8"/>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 presetClass="entr" presetSubtype="8" fill="hold" nodeType="afterEffect">
                                  <p:stCondLst>
                                    <p:cond delay="0"/>
                                  </p:stCondLst>
                                  <p:childTnLst>
                                    <p:set>
                                      <p:cBhvr>
                                        <p:cTn id="11" dur="1" fill="hold">
                                          <p:stCondLst>
                                            <p:cond delay="0"/>
                                          </p:stCondLst>
                                        </p:cTn>
                                        <p:tgtEl>
                                          <p:spTgt spid="2">
                                            <p:txEl>
                                              <p:pRg st="0" end="0"/>
                                            </p:txEl>
                                          </p:spTgt>
                                        </p:tgtEl>
                                        <p:attrNameLst>
                                          <p:attrName>style.visibility</p:attrName>
                                        </p:attrNameLst>
                                      </p:cBhvr>
                                      <p:to>
                                        <p:strVal val="visible"/>
                                      </p:to>
                                    </p:set>
                                    <p:anim calcmode="lin" valueType="num">
                                      <p:cBhvr additive="base">
                                        <p:cTn id="12" dur="500" fill="hold"/>
                                        <p:tgtEl>
                                          <p:spTgt spid="2">
                                            <p:txEl>
                                              <p:pRg st="0" end="0"/>
                                            </p:txEl>
                                          </p:spTgt>
                                        </p:tgtEl>
                                        <p:attrNameLst>
                                          <p:attrName>ppt_x</p:attrName>
                                        </p:attrNameLst>
                                      </p:cBhvr>
                                      <p:tavLst>
                                        <p:tav tm="0">
                                          <p:val>
                                            <p:strVal val="0-#ppt_w/2"/>
                                          </p:val>
                                        </p:tav>
                                        <p:tav tm="100000">
                                          <p:val>
                                            <p:strVal val="#ppt_x"/>
                                          </p:val>
                                        </p:tav>
                                      </p:tavLst>
                                    </p:anim>
                                    <p:anim calcmode="lin" valueType="num">
                                      <p:cBhvr additive="base">
                                        <p:cTn id="13" dur="500" fill="hold"/>
                                        <p:tgtEl>
                                          <p:spTgt spid="2">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676400" y="1981200"/>
            <a:ext cx="7010400" cy="4419600"/>
          </a:xfrm>
        </p:spPr>
        <p:txBody>
          <a:bodyPr>
            <a:normAutofit lnSpcReduction="10000"/>
          </a:bodyPr>
          <a:lstStyle/>
          <a:p>
            <a:pPr marL="622800" lvl="0" indent="-514800">
              <a:buFont typeface="+mj-lt"/>
              <a:buAutoNum type="arabicPeriod" startAt="2"/>
            </a:pPr>
            <a:r>
              <a:rPr lang="en-US" sz="2800" dirty="0" smtClean="0"/>
              <a:t>For the function that is impaired to be an important function of the impaired person, the function must:</a:t>
            </a:r>
          </a:p>
          <a:p>
            <a:pPr marL="622800" lvl="0" indent="-514800">
              <a:buNone/>
            </a:pPr>
            <a:endParaRPr lang="en-US" sz="1200" dirty="0" smtClean="0"/>
          </a:p>
          <a:p>
            <a:pPr marL="914400" lvl="0" indent="-514350">
              <a:buFont typeface="+mj-lt"/>
              <a:buAutoNum type="romanLcPeriod"/>
            </a:pPr>
            <a:r>
              <a:rPr lang="en-US" sz="2800" dirty="0" smtClean="0"/>
              <a:t>Be necessary to perform the activities that are essential tasks of the person’s regular or usual employment, taking into account reasonable efforts to accommodate …(</a:t>
            </a:r>
            <a:r>
              <a:rPr lang="en-US" sz="2800" dirty="0" err="1" smtClean="0"/>
              <a:t>cnt’d</a:t>
            </a:r>
            <a:r>
              <a:rPr lang="en-US" sz="2800" dirty="0" smtClean="0"/>
              <a:t>)</a:t>
            </a:r>
          </a:p>
          <a:p>
            <a:endParaRPr lang="en-US" dirty="0"/>
          </a:p>
        </p:txBody>
      </p:sp>
      <p:sp>
        <p:nvSpPr>
          <p:cNvPr id="3" name="Title 2"/>
          <p:cNvSpPr>
            <a:spLocks noGrp="1"/>
          </p:cNvSpPr>
          <p:nvPr>
            <p:ph type="title"/>
          </p:nvPr>
        </p:nvSpPr>
        <p:spPr>
          <a:xfrm>
            <a:off x="2362200" y="274638"/>
            <a:ext cx="6324600" cy="1554162"/>
          </a:xfrm>
        </p:spPr>
        <p:txBody>
          <a:bodyPr>
            <a:noAutofit/>
          </a:bodyPr>
          <a:lstStyle/>
          <a:p>
            <a:r>
              <a:rPr lang="en-US" sz="3600" b="0" dirty="0" smtClean="0">
                <a:effectLst/>
              </a:rPr>
              <a:t>For the function which is impaired to be “important”:</a:t>
            </a:r>
            <a:endParaRPr lang="en-US" sz="3600" b="0" dirty="0">
              <a:effectLst/>
            </a:endParaRPr>
          </a:p>
        </p:txBody>
      </p:sp>
      <p:pic>
        <p:nvPicPr>
          <p:cNvPr id="4" name="Picture 3" descr="dn[1] (3).jpg"/>
          <p:cNvPicPr>
            <a:picLocks noChangeAspect="1"/>
          </p:cNvPicPr>
          <p:nvPr/>
        </p:nvPicPr>
        <p:blipFill>
          <a:blip r:embed="rId2" cstate="print"/>
          <a:srcRect/>
          <a:stretch>
            <a:fillRect/>
          </a:stretch>
        </p:blipFill>
        <p:spPr bwMode="auto">
          <a:xfrm>
            <a:off x="152400" y="152400"/>
            <a:ext cx="2057400" cy="1776413"/>
          </a:xfrm>
          <a:prstGeom prst="rect">
            <a:avLst/>
          </a:prstGeom>
          <a:noFill/>
          <a:ln w="9525">
            <a:noFill/>
            <a:miter lim="800000"/>
            <a:headEnd/>
            <a:tailEnd/>
          </a:ln>
        </p:spPr>
      </p:pic>
      <p:sp>
        <p:nvSpPr>
          <p:cNvPr id="5" name="Slide Number Placeholder 4"/>
          <p:cNvSpPr>
            <a:spLocks noGrp="1"/>
          </p:cNvSpPr>
          <p:nvPr>
            <p:ph type="sldNum" sz="quarter" idx="12"/>
          </p:nvPr>
        </p:nvSpPr>
        <p:spPr/>
        <p:txBody>
          <a:bodyPr/>
          <a:lstStyle/>
          <a:p>
            <a:fld id="{5136DE92-3AFC-4FCD-B6DC-75E6AAEE33FD}" type="slidenum">
              <a:rPr lang="en-US" smtClean="0"/>
              <a:pPr/>
              <a:t>7</a:t>
            </a:fld>
            <a:endParaRPr lang="en-US"/>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0-#ppt_w/2"/>
                                          </p:val>
                                        </p:tav>
                                        <p:tav tm="100000">
                                          <p:val>
                                            <p:strVal val="#ppt_x"/>
                                          </p:val>
                                        </p:tav>
                                      </p:tavLst>
                                    </p:anim>
                                    <p:anim calcmode="lin" valueType="num">
                                      <p:cBhvr additive="base">
                                        <p:cTn id="8" dur="500" fill="hold"/>
                                        <p:tgtEl>
                                          <p:spTgt spid="3"/>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 presetClass="entr" presetSubtype="8" fill="hold" nodeType="afterEffect">
                                  <p:stCondLst>
                                    <p:cond delay="0"/>
                                  </p:stCondLst>
                                  <p:childTnLst>
                                    <p:set>
                                      <p:cBhvr>
                                        <p:cTn id="11" dur="1" fill="hold">
                                          <p:stCondLst>
                                            <p:cond delay="0"/>
                                          </p:stCondLst>
                                        </p:cTn>
                                        <p:tgtEl>
                                          <p:spTgt spid="2">
                                            <p:txEl>
                                              <p:pRg st="0" end="0"/>
                                            </p:txEl>
                                          </p:spTgt>
                                        </p:tgtEl>
                                        <p:attrNameLst>
                                          <p:attrName>style.visibility</p:attrName>
                                        </p:attrNameLst>
                                      </p:cBhvr>
                                      <p:to>
                                        <p:strVal val="visible"/>
                                      </p:to>
                                    </p:set>
                                    <p:anim calcmode="lin" valueType="num">
                                      <p:cBhvr additive="base">
                                        <p:cTn id="12" dur="500" fill="hold"/>
                                        <p:tgtEl>
                                          <p:spTgt spid="2">
                                            <p:txEl>
                                              <p:pRg st="0" end="0"/>
                                            </p:txEl>
                                          </p:spTgt>
                                        </p:tgtEl>
                                        <p:attrNameLst>
                                          <p:attrName>ppt_x</p:attrName>
                                        </p:attrNameLst>
                                      </p:cBhvr>
                                      <p:tavLst>
                                        <p:tav tm="0">
                                          <p:val>
                                            <p:strVal val="0-#ppt_w/2"/>
                                          </p:val>
                                        </p:tav>
                                        <p:tav tm="100000">
                                          <p:val>
                                            <p:strVal val="#ppt_x"/>
                                          </p:val>
                                        </p:tav>
                                      </p:tavLst>
                                    </p:anim>
                                    <p:anim calcmode="lin" valueType="num">
                                      <p:cBhvr additive="base">
                                        <p:cTn id="13" dur="500" fill="hold"/>
                                        <p:tgtEl>
                                          <p:spTgt spid="2">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8" fill="hold" nodeType="clickEffect">
                                  <p:stCondLst>
                                    <p:cond delay="0"/>
                                  </p:stCondLst>
                                  <p:childTnLst>
                                    <p:set>
                                      <p:cBhvr>
                                        <p:cTn id="17" dur="1" fill="hold">
                                          <p:stCondLst>
                                            <p:cond delay="0"/>
                                          </p:stCondLst>
                                        </p:cTn>
                                        <p:tgtEl>
                                          <p:spTgt spid="2">
                                            <p:txEl>
                                              <p:pRg st="2" end="2"/>
                                            </p:txEl>
                                          </p:spTgt>
                                        </p:tgtEl>
                                        <p:attrNameLst>
                                          <p:attrName>style.visibility</p:attrName>
                                        </p:attrNameLst>
                                      </p:cBhvr>
                                      <p:to>
                                        <p:strVal val="visible"/>
                                      </p:to>
                                    </p:set>
                                    <p:anim calcmode="lin" valueType="num">
                                      <p:cBhvr additive="base">
                                        <p:cTn id="18" dur="500" fill="hold"/>
                                        <p:tgtEl>
                                          <p:spTgt spid="2">
                                            <p:txEl>
                                              <p:pRg st="2" end="2"/>
                                            </p:txEl>
                                          </p:spTgt>
                                        </p:tgtEl>
                                        <p:attrNameLst>
                                          <p:attrName>ppt_x</p:attrName>
                                        </p:attrNameLst>
                                      </p:cBhvr>
                                      <p:tavLst>
                                        <p:tav tm="0">
                                          <p:val>
                                            <p:strVal val="0-#ppt_w/2"/>
                                          </p:val>
                                        </p:tav>
                                        <p:tav tm="100000">
                                          <p:val>
                                            <p:strVal val="#ppt_x"/>
                                          </p:val>
                                        </p:tav>
                                      </p:tavLst>
                                    </p:anim>
                                    <p:anim calcmode="lin" valueType="num">
                                      <p:cBhvr additive="base">
                                        <p:cTn id="19" dur="500" fill="hold"/>
                                        <p:tgtEl>
                                          <p:spTgt spid="2">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676400" y="1981200"/>
            <a:ext cx="7010400" cy="4419600"/>
          </a:xfrm>
        </p:spPr>
        <p:txBody>
          <a:bodyPr>
            <a:normAutofit/>
          </a:bodyPr>
          <a:lstStyle/>
          <a:p>
            <a:pPr marL="622800" lvl="0" indent="-514800">
              <a:buFont typeface="+mj-lt"/>
              <a:buAutoNum type="romanLcPeriod"/>
            </a:pPr>
            <a:r>
              <a:rPr lang="en-US" sz="2800" dirty="0" smtClean="0"/>
              <a:t>…the person’s impairment and the person’s reasonable efforts to use the accommodation to allow the person to continue employment.</a:t>
            </a:r>
          </a:p>
          <a:p>
            <a:endParaRPr lang="en-US" dirty="0"/>
          </a:p>
        </p:txBody>
      </p:sp>
      <p:sp>
        <p:nvSpPr>
          <p:cNvPr id="3" name="Title 2"/>
          <p:cNvSpPr>
            <a:spLocks noGrp="1"/>
          </p:cNvSpPr>
          <p:nvPr>
            <p:ph type="title"/>
          </p:nvPr>
        </p:nvSpPr>
        <p:spPr>
          <a:xfrm>
            <a:off x="2362200" y="274638"/>
            <a:ext cx="6324600" cy="1554162"/>
          </a:xfrm>
        </p:spPr>
        <p:txBody>
          <a:bodyPr>
            <a:noAutofit/>
          </a:bodyPr>
          <a:lstStyle/>
          <a:p>
            <a:r>
              <a:rPr lang="en-US" sz="3200" dirty="0" smtClean="0">
                <a:effectLst/>
              </a:rPr>
              <a:t>For the function which is impaired to be “important” (</a:t>
            </a:r>
            <a:r>
              <a:rPr lang="en-US" sz="3200" dirty="0" err="1" smtClean="0">
                <a:effectLst/>
              </a:rPr>
              <a:t>Cnt’d</a:t>
            </a:r>
            <a:r>
              <a:rPr lang="en-US" sz="3200" dirty="0" smtClean="0">
                <a:effectLst/>
              </a:rPr>
              <a:t>)</a:t>
            </a:r>
            <a:endParaRPr lang="en-US" sz="3200" dirty="0">
              <a:effectLst/>
            </a:endParaRPr>
          </a:p>
        </p:txBody>
      </p:sp>
      <p:pic>
        <p:nvPicPr>
          <p:cNvPr id="4" name="Picture 3" descr="dn[1] (3).jpg"/>
          <p:cNvPicPr>
            <a:picLocks noChangeAspect="1"/>
          </p:cNvPicPr>
          <p:nvPr/>
        </p:nvPicPr>
        <p:blipFill>
          <a:blip r:embed="rId2" cstate="print"/>
          <a:srcRect/>
          <a:stretch>
            <a:fillRect/>
          </a:stretch>
        </p:blipFill>
        <p:spPr bwMode="auto">
          <a:xfrm>
            <a:off x="152400" y="152400"/>
            <a:ext cx="2057400" cy="1776413"/>
          </a:xfrm>
          <a:prstGeom prst="rect">
            <a:avLst/>
          </a:prstGeom>
          <a:noFill/>
          <a:ln w="9525">
            <a:noFill/>
            <a:miter lim="800000"/>
            <a:headEnd/>
            <a:tailEnd/>
          </a:ln>
        </p:spPr>
      </p:pic>
      <p:sp>
        <p:nvSpPr>
          <p:cNvPr id="5" name="Slide Number Placeholder 4"/>
          <p:cNvSpPr>
            <a:spLocks noGrp="1"/>
          </p:cNvSpPr>
          <p:nvPr>
            <p:ph type="sldNum" sz="quarter" idx="12"/>
          </p:nvPr>
        </p:nvSpPr>
        <p:spPr/>
        <p:txBody>
          <a:bodyPr/>
          <a:lstStyle/>
          <a:p>
            <a:fld id="{5136DE92-3AFC-4FCD-B6DC-75E6AAEE33FD}" type="slidenum">
              <a:rPr lang="en-US" smtClean="0"/>
              <a:pPr/>
              <a:t>8</a:t>
            </a:fld>
            <a:endParaRPr lang="en-US"/>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0-#ppt_w/2"/>
                                          </p:val>
                                        </p:tav>
                                        <p:tav tm="100000">
                                          <p:val>
                                            <p:strVal val="#ppt_x"/>
                                          </p:val>
                                        </p:tav>
                                      </p:tavLst>
                                    </p:anim>
                                    <p:anim calcmode="lin" valueType="num">
                                      <p:cBhvr additive="base">
                                        <p:cTn id="8" dur="500" fill="hold"/>
                                        <p:tgtEl>
                                          <p:spTgt spid="3"/>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 presetClass="entr" presetSubtype="8" fill="hold" grpId="0" nodeType="afterEffect">
                                  <p:stCondLst>
                                    <p:cond delay="0"/>
                                  </p:stCondLst>
                                  <p:childTnLst>
                                    <p:set>
                                      <p:cBhvr>
                                        <p:cTn id="11" dur="1" fill="hold">
                                          <p:stCondLst>
                                            <p:cond delay="0"/>
                                          </p:stCondLst>
                                        </p:cTn>
                                        <p:tgtEl>
                                          <p:spTgt spid="2">
                                            <p:txEl>
                                              <p:pRg st="0" end="0"/>
                                            </p:txEl>
                                          </p:spTgt>
                                        </p:tgtEl>
                                        <p:attrNameLst>
                                          <p:attrName>style.visibility</p:attrName>
                                        </p:attrNameLst>
                                      </p:cBhvr>
                                      <p:to>
                                        <p:strVal val="visible"/>
                                      </p:to>
                                    </p:set>
                                    <p:anim calcmode="lin" valueType="num">
                                      <p:cBhvr additive="base">
                                        <p:cTn id="12" dur="500" fill="hold"/>
                                        <p:tgtEl>
                                          <p:spTgt spid="2">
                                            <p:txEl>
                                              <p:pRg st="0" end="0"/>
                                            </p:txEl>
                                          </p:spTgt>
                                        </p:tgtEl>
                                        <p:attrNameLst>
                                          <p:attrName>ppt_x</p:attrName>
                                        </p:attrNameLst>
                                      </p:cBhvr>
                                      <p:tavLst>
                                        <p:tav tm="0">
                                          <p:val>
                                            <p:strVal val="0-#ppt_w/2"/>
                                          </p:val>
                                        </p:tav>
                                        <p:tav tm="100000">
                                          <p:val>
                                            <p:strVal val="#ppt_x"/>
                                          </p:val>
                                        </p:tav>
                                      </p:tavLst>
                                    </p:anim>
                                    <p:anim calcmode="lin" valueType="num">
                                      <p:cBhvr additive="base">
                                        <p:cTn id="13" dur="500" fill="hold"/>
                                        <p:tgtEl>
                                          <p:spTgt spid="2">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3"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676400" y="1981200"/>
            <a:ext cx="7239000" cy="4572000"/>
          </a:xfrm>
        </p:spPr>
        <p:txBody>
          <a:bodyPr>
            <a:normAutofit lnSpcReduction="10000"/>
          </a:bodyPr>
          <a:lstStyle/>
          <a:p>
            <a:pPr marL="624078" lvl="1" indent="-514350">
              <a:spcBef>
                <a:spcPts val="400"/>
              </a:spcBef>
              <a:buSzPct val="68000"/>
              <a:buFont typeface="+mj-lt"/>
              <a:buAutoNum type="romanLcPeriod" startAt="2"/>
            </a:pPr>
            <a:r>
              <a:rPr lang="en-US" sz="2700" dirty="0" smtClean="0"/>
              <a:t>Be necessary to perform the activities that are essential tasks of the person’s training for a career in a field in which the person was being trained before the incident, taking into account reasonable efforts to accommodate the person’s impairment and the person’s reasonable efforts to use the accommodation to allow the person to continue his or her career training.</a:t>
            </a:r>
          </a:p>
          <a:p>
            <a:endParaRPr lang="en-US" dirty="0"/>
          </a:p>
        </p:txBody>
      </p:sp>
      <p:pic>
        <p:nvPicPr>
          <p:cNvPr id="4" name="Picture 3" descr="dn[1] (3).jpg"/>
          <p:cNvPicPr>
            <a:picLocks noChangeAspect="1"/>
          </p:cNvPicPr>
          <p:nvPr/>
        </p:nvPicPr>
        <p:blipFill>
          <a:blip r:embed="rId2" cstate="print"/>
          <a:srcRect/>
          <a:stretch>
            <a:fillRect/>
          </a:stretch>
        </p:blipFill>
        <p:spPr bwMode="auto">
          <a:xfrm>
            <a:off x="152400" y="152400"/>
            <a:ext cx="2057400" cy="1776413"/>
          </a:xfrm>
          <a:prstGeom prst="rect">
            <a:avLst/>
          </a:prstGeom>
          <a:noFill/>
          <a:ln w="9525">
            <a:noFill/>
            <a:miter lim="800000"/>
            <a:headEnd/>
            <a:tailEnd/>
          </a:ln>
        </p:spPr>
      </p:pic>
      <p:sp>
        <p:nvSpPr>
          <p:cNvPr id="5" name="Slide Number Placeholder 4"/>
          <p:cNvSpPr>
            <a:spLocks noGrp="1"/>
          </p:cNvSpPr>
          <p:nvPr>
            <p:ph type="sldNum" sz="quarter" idx="12"/>
          </p:nvPr>
        </p:nvSpPr>
        <p:spPr/>
        <p:txBody>
          <a:bodyPr/>
          <a:lstStyle/>
          <a:p>
            <a:fld id="{5136DE92-3AFC-4FCD-B6DC-75E6AAEE33FD}" type="slidenum">
              <a:rPr lang="en-US" smtClean="0"/>
              <a:pPr/>
              <a:t>9</a:t>
            </a:fld>
            <a:endParaRPr lang="en-US"/>
          </a:p>
        </p:txBody>
      </p:sp>
      <p:sp>
        <p:nvSpPr>
          <p:cNvPr id="9" name="Title 2"/>
          <p:cNvSpPr>
            <a:spLocks noGrp="1"/>
          </p:cNvSpPr>
          <p:nvPr>
            <p:ph type="title"/>
          </p:nvPr>
        </p:nvSpPr>
        <p:spPr>
          <a:xfrm>
            <a:off x="2362200" y="274638"/>
            <a:ext cx="6324600" cy="1554162"/>
          </a:xfrm>
        </p:spPr>
        <p:txBody>
          <a:bodyPr>
            <a:noAutofit/>
          </a:bodyPr>
          <a:lstStyle/>
          <a:p>
            <a:r>
              <a:rPr lang="en-US" sz="3200" dirty="0" smtClean="0">
                <a:effectLst/>
              </a:rPr>
              <a:t>For the function which is impaired to be “important” (</a:t>
            </a:r>
            <a:r>
              <a:rPr lang="en-US" sz="3200" dirty="0" err="1" smtClean="0">
                <a:effectLst/>
              </a:rPr>
              <a:t>Cnt’d</a:t>
            </a:r>
            <a:r>
              <a:rPr lang="en-US" sz="3200" dirty="0" smtClean="0">
                <a:effectLst/>
              </a:rPr>
              <a:t>)</a:t>
            </a:r>
            <a:endParaRPr lang="en-US" sz="3200" dirty="0">
              <a:effectLst/>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additive="base">
                                        <p:cTn id="7" dur="500" fill="hold"/>
                                        <p:tgtEl>
                                          <p:spTgt spid="9"/>
                                        </p:tgtEl>
                                        <p:attrNameLst>
                                          <p:attrName>ppt_x</p:attrName>
                                        </p:attrNameLst>
                                      </p:cBhvr>
                                      <p:tavLst>
                                        <p:tav tm="0">
                                          <p:val>
                                            <p:strVal val="0-#ppt_w/2"/>
                                          </p:val>
                                        </p:tav>
                                        <p:tav tm="100000">
                                          <p:val>
                                            <p:strVal val="#ppt_x"/>
                                          </p:val>
                                        </p:tav>
                                      </p:tavLst>
                                    </p:anim>
                                    <p:anim calcmode="lin" valueType="num">
                                      <p:cBhvr additive="base">
                                        <p:cTn id="8" dur="500" fill="hold"/>
                                        <p:tgtEl>
                                          <p:spTgt spid="9"/>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 presetClass="entr" presetSubtype="8" fill="hold" grpId="0" nodeType="afterEffect">
                                  <p:stCondLst>
                                    <p:cond delay="0"/>
                                  </p:stCondLst>
                                  <p:childTnLst>
                                    <p:set>
                                      <p:cBhvr>
                                        <p:cTn id="11" dur="1" fill="hold">
                                          <p:stCondLst>
                                            <p:cond delay="0"/>
                                          </p:stCondLst>
                                        </p:cTn>
                                        <p:tgtEl>
                                          <p:spTgt spid="2">
                                            <p:txEl>
                                              <p:pRg st="0" end="0"/>
                                            </p:txEl>
                                          </p:spTgt>
                                        </p:tgtEl>
                                        <p:attrNameLst>
                                          <p:attrName>style.visibility</p:attrName>
                                        </p:attrNameLst>
                                      </p:cBhvr>
                                      <p:to>
                                        <p:strVal val="visible"/>
                                      </p:to>
                                    </p:set>
                                    <p:anim calcmode="lin" valueType="num">
                                      <p:cBhvr additive="base">
                                        <p:cTn id="12" dur="500" fill="hold"/>
                                        <p:tgtEl>
                                          <p:spTgt spid="2">
                                            <p:txEl>
                                              <p:pRg st="0" end="0"/>
                                            </p:txEl>
                                          </p:spTgt>
                                        </p:tgtEl>
                                        <p:attrNameLst>
                                          <p:attrName>ppt_x</p:attrName>
                                        </p:attrNameLst>
                                      </p:cBhvr>
                                      <p:tavLst>
                                        <p:tav tm="0">
                                          <p:val>
                                            <p:strVal val="0-#ppt_w/2"/>
                                          </p:val>
                                        </p:tav>
                                        <p:tav tm="100000">
                                          <p:val>
                                            <p:strVal val="#ppt_x"/>
                                          </p:val>
                                        </p:tav>
                                      </p:tavLst>
                                    </p:anim>
                                    <p:anim calcmode="lin" valueType="num">
                                      <p:cBhvr additive="base">
                                        <p:cTn id="13" dur="500" fill="hold"/>
                                        <p:tgtEl>
                                          <p:spTgt spid="2">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9" grpId="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244</TotalTime>
  <Words>2642</Words>
  <Application>Microsoft Office PowerPoint</Application>
  <PresentationFormat>On-screen Show (4:3)</PresentationFormat>
  <Paragraphs>260</Paragraphs>
  <Slides>54</Slides>
  <Notes>0</Notes>
  <HiddenSlides>0</HiddenSlides>
  <MMClips>0</MMClips>
  <ScaleCrop>false</ScaleCrop>
  <HeadingPairs>
    <vt:vector size="4" baseType="variant">
      <vt:variant>
        <vt:lpstr>Theme</vt:lpstr>
      </vt:variant>
      <vt:variant>
        <vt:i4>1</vt:i4>
      </vt:variant>
      <vt:variant>
        <vt:lpstr>Slide Titles</vt:lpstr>
      </vt:variant>
      <vt:variant>
        <vt:i4>54</vt:i4>
      </vt:variant>
    </vt:vector>
  </HeadingPairs>
  <TitlesOfParts>
    <vt:vector size="55" baseType="lpstr">
      <vt:lpstr>Concourse</vt:lpstr>
      <vt:lpstr>Slide 1</vt:lpstr>
      <vt:lpstr> ONTARIO INSURANCE ACT THRESHOLD PROVISIONS: </vt:lpstr>
      <vt:lpstr>How is the Threshold Provision Defined?</vt:lpstr>
      <vt:lpstr> For the impairment to be “serious”: </vt:lpstr>
      <vt:lpstr>Slide 5</vt:lpstr>
      <vt:lpstr>Slide 6</vt:lpstr>
      <vt:lpstr>For the function which is impaired to be “important”:</vt:lpstr>
      <vt:lpstr>For the function which is impaired to be “important” (Cnt’d)</vt:lpstr>
      <vt:lpstr>For the function which is impaired to be “important” (Cnt’d)</vt:lpstr>
      <vt:lpstr>For the function which is impaired to be “important” (Cnt’d)</vt:lpstr>
      <vt:lpstr> For  the impairment to be “permanent”: </vt:lpstr>
      <vt:lpstr> For  the impairment to be “permanent”(cnt’d) </vt:lpstr>
      <vt:lpstr>Physician’s Role in Establishing Threshold:</vt:lpstr>
      <vt:lpstr>Physician’s Role in Establishing Threshold (Cnt’d)</vt:lpstr>
      <vt:lpstr>Slide 15</vt:lpstr>
      <vt:lpstr>Slide 16</vt:lpstr>
      <vt:lpstr>Slide 17</vt:lpstr>
      <vt:lpstr> To Be Considered Permanent (Cnt’d)  </vt:lpstr>
      <vt:lpstr> To Be Considered Permanent (Cnt’d)  </vt:lpstr>
      <vt:lpstr> Chronic Pain in the Context of “Permanent”: </vt:lpstr>
      <vt:lpstr> Chronic Pain in the Context of “Permanent” (Cnt’d) </vt:lpstr>
      <vt:lpstr> Chronic Pain in the Context of “Permanent” (Cnt’d) </vt:lpstr>
      <vt:lpstr> Chronic Pain in the Context of “Permanent” (Cnt’d) </vt:lpstr>
      <vt:lpstr> Chronic Pain in the Context of “Permanent” (Cnt’d) </vt:lpstr>
      <vt:lpstr> Chronic Pain in the Context of “Permanent” (Cnt’d) </vt:lpstr>
      <vt:lpstr> IMPORTANT CONSIDERATION: </vt:lpstr>
      <vt:lpstr>Slide 27</vt:lpstr>
      <vt:lpstr>Slide 28</vt:lpstr>
      <vt:lpstr>Slide 29</vt:lpstr>
      <vt:lpstr>Slide 30</vt:lpstr>
      <vt:lpstr>Slide 31</vt:lpstr>
      <vt:lpstr>Slide 32</vt:lpstr>
      <vt:lpstr>The Court’s Interpretation of “Serious”:</vt:lpstr>
      <vt:lpstr>The Court’s Interpretation of “Serious” (Cnt’d)</vt:lpstr>
      <vt:lpstr>The Court’s Interpretation of “Serious”:</vt:lpstr>
      <vt:lpstr>The Court’s Interpretation of “Serious”:</vt:lpstr>
      <vt:lpstr>The Court’s Interpretation of “Serious”:</vt:lpstr>
      <vt:lpstr>The Court’s Interpretation of “Serious”:</vt:lpstr>
      <vt:lpstr>The Court’s Interpretation of “Serious”:</vt:lpstr>
      <vt:lpstr>IMPORTANT CONSIDERATIONS:</vt:lpstr>
      <vt:lpstr>  Examples of Serious Injury in the Context of Non-Employment Activities:   </vt:lpstr>
      <vt:lpstr>Examples (cnt’d)    </vt:lpstr>
      <vt:lpstr>Examples (cnt’d)    </vt:lpstr>
      <vt:lpstr>Examples (cnt’d)    </vt:lpstr>
      <vt:lpstr>Examples (cnt’d)    </vt:lpstr>
      <vt:lpstr>Examples (cnt’d)    </vt:lpstr>
      <vt:lpstr>Examples (cnt’d)    </vt:lpstr>
      <vt:lpstr> Where there are Pre-accident Restrictions of ADLs: </vt:lpstr>
      <vt:lpstr> Court’s Analysis of  “Serious” in the Context of a Return to Work (cnt’d) </vt:lpstr>
      <vt:lpstr>Slide 50</vt:lpstr>
      <vt:lpstr> Court’s Analysis of  “Serious” in the Context of a Return to Work (cnt’d)  </vt:lpstr>
      <vt:lpstr> Court’s Analysis of  “Serious” in the Context of a Return to Work (cnt’d)  </vt:lpstr>
      <vt:lpstr> Court’s Analysis of  “Serious” in the Context of a Return to Work (cnt’d)  </vt:lpstr>
      <vt:lpstr>Slide 54</vt:lpstr>
    </vt:vector>
  </TitlesOfParts>
  <Company>Acer</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Valued Acer Customer</dc:creator>
  <cp:lastModifiedBy>Marina</cp:lastModifiedBy>
  <cp:revision>38</cp:revision>
  <dcterms:created xsi:type="dcterms:W3CDTF">2014-03-25T15:23:34Z</dcterms:created>
  <dcterms:modified xsi:type="dcterms:W3CDTF">2014-10-15T17:27:15Z</dcterms:modified>
</cp:coreProperties>
</file>