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256" r:id="rId2"/>
    <p:sldId id="294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285" r:id="rId16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8" autoAdjust="0"/>
    <p:restoredTop sz="97608" autoAdjust="0"/>
  </p:normalViewPr>
  <p:slideViewPr>
    <p:cSldViewPr>
      <p:cViewPr>
        <p:scale>
          <a:sx n="75" d="100"/>
          <a:sy n="75" d="100"/>
        </p:scale>
        <p:origin x="-2628" y="-9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00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DADCEE3-8974-43EE-AA08-66C8979BBED4}" type="datetimeFigureOut">
              <a:rPr lang="en-US"/>
              <a:pPr>
                <a:defRPr/>
              </a:pPr>
              <a:t>10/15/2014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C826E60-D74B-434A-B347-575320035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293210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cxnSp>
          <p:nvCxnSpPr>
            <p:cNvPr id="10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C38B2AC-26EE-4AC1-8D1F-4DB88CA92C4A}" type="datetime1">
              <a:rPr lang="en-US"/>
              <a:pPr>
                <a:defRPr/>
              </a:pPr>
              <a:t>10/15/2014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E7EBF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FA029BC-240E-42BD-A8BA-37D914A61D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563C8-83CD-488C-B332-E8380E129E38}" type="datetime1">
              <a:rPr lang="en-US"/>
              <a:pPr>
                <a:defRPr/>
              </a:pPr>
              <a:t>10/15/2014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BB740-8231-4F73-8623-77E0E2A30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D42AE-4514-4984-A6AE-0DB733041C8C}" type="datetime1">
              <a:rPr lang="en-US"/>
              <a:pPr>
                <a:defRPr/>
              </a:pPr>
              <a:t>10/15/2014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34770-29BF-4F30-A849-017D19EAE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A9ABB-8EFB-4C59-A870-6ECD03A7D1C4}" type="datetime1">
              <a:rPr lang="en-US"/>
              <a:pPr>
                <a:defRPr/>
              </a:pPr>
              <a:t>10/15/2014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74DC7-0F6B-40E0-A695-7F783DD741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Chevron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B2F5F03-6EC4-4AAB-9756-D92AED849ED6}" type="datetime1">
              <a:rPr lang="en-US"/>
              <a:pPr>
                <a:defRPr/>
              </a:pPr>
              <a:t>10/15/2014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A29537-E780-4AFC-99BE-622243376B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08B05-0F5F-47B5-90C1-9E2FCAC68575}" type="datetime1">
              <a:rPr lang="en-US"/>
              <a:pPr>
                <a:defRPr/>
              </a:pPr>
              <a:t>10/15/2014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A06AA-1C11-46A2-93F6-CC9F515D40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F87E4-2ED9-4BA2-B6D3-0C8C9F772D66}" type="datetime1">
              <a:rPr lang="en-US"/>
              <a:pPr>
                <a:defRPr/>
              </a:pPr>
              <a:t>10/15/2014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DCB35-93F7-4B3B-84C9-0D85C09D5A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3562B-9510-45D9-8A95-4D2536FA3DF8}" type="datetime1">
              <a:rPr lang="en-US"/>
              <a:pPr>
                <a:defRPr/>
              </a:pPr>
              <a:t>10/15/2014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EB329-882F-48EB-8C62-D5DDE09824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9FABB-47DA-46E2-ABE2-4C795EF63BE6}" type="datetime1">
              <a:rPr lang="en-US"/>
              <a:pPr>
                <a:defRPr/>
              </a:pPr>
              <a:t>10/15/2014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3405D-3EED-4214-BBD9-66A903D7B5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20A0F-097D-4FAD-9032-C1DDBA0DB032}" type="datetime1">
              <a:rPr lang="en-US"/>
              <a:pPr>
                <a:defRPr/>
              </a:pPr>
              <a:t>10/15/2014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07EC1-3827-4881-9ADD-4208AA586C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7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8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" name="Chevron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FB5FEBB-8AD9-4A37-8086-0066C2FB6371}" type="datetime1">
              <a:rPr lang="en-US"/>
              <a:pPr>
                <a:defRPr/>
              </a:pPr>
              <a:t>10/15/2014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A7934DE-DB9F-4605-8DD2-225B35FC68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0C7A0F98-C0CA-4EA5-9BE4-3A549AE93C3F}" type="datetime1">
              <a:rPr lang="en-US"/>
              <a:pPr>
                <a:defRPr/>
              </a:pPr>
              <a:t>10/15/2014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Lucida Sans Unicode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F2A856C7-5CFF-44D1-BFF9-1BD24D37C5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7" r:id="rId2"/>
    <p:sldLayoutId id="2147483709" r:id="rId3"/>
    <p:sldLayoutId id="2147483706" r:id="rId4"/>
    <p:sldLayoutId id="2147483705" r:id="rId5"/>
    <p:sldLayoutId id="2147483704" r:id="rId6"/>
    <p:sldLayoutId id="2147483703" r:id="rId7"/>
    <p:sldLayoutId id="2147483702" r:id="rId8"/>
    <p:sldLayoutId id="2147483710" r:id="rId9"/>
    <p:sldLayoutId id="2147483701" r:id="rId10"/>
    <p:sldLayoutId id="2147483700" r:id="rId11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A511A3-0121-4046-A29A-7AF83B1D38C7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685800" y="1981200"/>
            <a:ext cx="8153400" cy="2514600"/>
          </a:xfrm>
        </p:spPr>
        <p:txBody>
          <a:bodyPr/>
          <a:lstStyle/>
          <a:p>
            <a:pPr marR="0" algn="ctr" eaLnBrk="1" hangingPunct="1"/>
            <a:endParaRPr lang="en-US" dirty="0"/>
          </a:p>
          <a:p>
            <a:pPr marR="0" algn="ctr" eaLnBrk="1" hangingPunct="1"/>
            <a:r>
              <a:rPr lang="en-US" b="1" dirty="0"/>
              <a:t>Creating the Proper Evidentiary  Foundation for CAT Claims: The Role of the Occupational Therapist</a:t>
            </a:r>
          </a:p>
          <a:p>
            <a:pPr marR="0" algn="ctr" eaLnBrk="1" hangingPunct="1"/>
            <a:endParaRPr lang="en-US" dirty="0" smtClean="0"/>
          </a:p>
        </p:txBody>
      </p:sp>
      <p:pic>
        <p:nvPicPr>
          <p:cNvPr id="14339" name="Picture 3" descr="dn[1] (3)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2057400" cy="177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EB8F34-BD9D-420E-A267-DD0A3C872DCA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45058" name="Content Placeholder 5"/>
          <p:cNvSpPr>
            <a:spLocks noGrp="1"/>
          </p:cNvSpPr>
          <p:nvPr>
            <p:ph idx="1"/>
          </p:nvPr>
        </p:nvSpPr>
        <p:spPr>
          <a:xfrm>
            <a:off x="1981200" y="1981200"/>
            <a:ext cx="6858000" cy="4343400"/>
          </a:xfrm>
        </p:spPr>
        <p:txBody>
          <a:bodyPr/>
          <a:lstStyle/>
          <a:p>
            <a:pPr marL="109537" indent="0" eaLnBrk="1" hangingPunct="1">
              <a:buNone/>
            </a:pPr>
            <a:r>
              <a:rPr lang="en-US" sz="3000" u="sng" dirty="0" smtClean="0"/>
              <a:t>My cases: </a:t>
            </a:r>
          </a:p>
          <a:p>
            <a:pPr marL="109537" indent="0" eaLnBrk="1" hangingPunct="1">
              <a:buNone/>
            </a:pPr>
            <a:r>
              <a:rPr lang="en-US" sz="2600" u="sng" dirty="0" err="1" smtClean="0"/>
              <a:t>Jannie</a:t>
            </a:r>
            <a:r>
              <a:rPr lang="en-US" sz="2600" u="sng" dirty="0" smtClean="0"/>
              <a:t> R. </a:t>
            </a:r>
          </a:p>
          <a:p>
            <a:pPr eaLnBrk="1" hangingPunct="1"/>
            <a:r>
              <a:rPr lang="en-US" sz="2600" dirty="0" smtClean="0"/>
              <a:t>60 </a:t>
            </a:r>
            <a:r>
              <a:rPr lang="en-US" sz="2600" dirty="0" err="1" smtClean="0"/>
              <a:t>yrs</a:t>
            </a:r>
            <a:r>
              <a:rPr lang="en-US" sz="2600" dirty="0" smtClean="0"/>
              <a:t> old</a:t>
            </a:r>
          </a:p>
          <a:p>
            <a:pPr eaLnBrk="1" hangingPunct="1"/>
            <a:r>
              <a:rPr lang="en-US" sz="2600" dirty="0" smtClean="0"/>
              <a:t>MTBI and assorted STI</a:t>
            </a:r>
          </a:p>
          <a:p>
            <a:pPr lvl="1" eaLnBrk="1" hangingPunct="1"/>
            <a:r>
              <a:rPr lang="en-US" sz="2200" dirty="0" smtClean="0"/>
              <a:t>ABI and STI not CAT injuries</a:t>
            </a:r>
          </a:p>
          <a:p>
            <a:pPr eaLnBrk="1" hangingPunct="1"/>
            <a:r>
              <a:rPr lang="en-US" sz="2600" dirty="0" smtClean="0"/>
              <a:t>Depressed and anxious </a:t>
            </a:r>
          </a:p>
          <a:p>
            <a:pPr marL="109537" indent="0" eaLnBrk="1" hangingPunct="1">
              <a:buNone/>
            </a:pPr>
            <a:r>
              <a:rPr lang="en-US" sz="2600" u="sng" dirty="0" smtClean="0"/>
              <a:t>Pre-accident</a:t>
            </a:r>
          </a:p>
          <a:p>
            <a:pPr eaLnBrk="1" hangingPunct="1"/>
            <a:r>
              <a:rPr lang="en-US" sz="2600" dirty="0" smtClean="0"/>
              <a:t>Employed as an accounts payable clerk for more than 25 </a:t>
            </a:r>
            <a:r>
              <a:rPr lang="en-US" sz="2600" dirty="0" err="1" smtClean="0"/>
              <a:t>yrs</a:t>
            </a:r>
            <a:r>
              <a:rPr lang="en-US" sz="2600" dirty="0" smtClean="0"/>
              <a:t> </a:t>
            </a:r>
          </a:p>
          <a:p>
            <a:pPr marL="2057400" lvl="4" eaLnBrk="1" hangingPunct="1"/>
            <a:endParaRPr lang="en-US" sz="2300" dirty="0" smtClean="0"/>
          </a:p>
          <a:p>
            <a:pPr eaLnBrk="1" hangingPunct="1"/>
            <a:endParaRPr lang="en-US" sz="3000" u="sng" dirty="0" smtClean="0"/>
          </a:p>
        </p:txBody>
      </p:sp>
      <p:pic>
        <p:nvPicPr>
          <p:cNvPr id="48131" name="Picture 3" descr="dn[1] (3)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2057400" cy="177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2" name="Text Box 5"/>
          <p:cNvSpPr txBox="1">
            <a:spLocks noChangeArrowheads="1"/>
          </p:cNvSpPr>
          <p:nvPr/>
        </p:nvSpPr>
        <p:spPr bwMode="auto">
          <a:xfrm>
            <a:off x="2743200" y="457200"/>
            <a:ext cx="5715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Lucida Sans Unicode" pitchFamily="34" charset="0"/>
              </a:rPr>
              <a:t>Catastrophic Impairment (Cnt’d)</a:t>
            </a:r>
          </a:p>
        </p:txBody>
      </p:sp>
    </p:spTree>
    <p:extLst>
      <p:ext uri="{BB962C8B-B14F-4D97-AF65-F5344CB8AC3E}">
        <p14:creationId xmlns:p14="http://schemas.microsoft.com/office/powerpoint/2010/main" xmlns="" val="31362913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5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45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5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45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45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450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EB8F34-BD9D-420E-A267-DD0A3C872DCA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45058" name="Content Placeholder 5"/>
          <p:cNvSpPr>
            <a:spLocks noGrp="1"/>
          </p:cNvSpPr>
          <p:nvPr>
            <p:ph idx="1"/>
          </p:nvPr>
        </p:nvSpPr>
        <p:spPr>
          <a:xfrm>
            <a:off x="1981200" y="1828800"/>
            <a:ext cx="6858000" cy="44958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Pre-accident depression</a:t>
            </a:r>
          </a:p>
          <a:p>
            <a:pPr lvl="1" eaLnBrk="1" hangingPunct="1"/>
            <a:r>
              <a:rPr lang="en-US" sz="2400" dirty="0" smtClean="0"/>
              <a:t>Worked continuously in 3 </a:t>
            </a:r>
            <a:r>
              <a:rPr lang="en-US" sz="2400" dirty="0" err="1" smtClean="0"/>
              <a:t>yrs</a:t>
            </a:r>
            <a:r>
              <a:rPr lang="en-US" sz="2400" dirty="0" smtClean="0"/>
              <a:t> pre accident </a:t>
            </a:r>
          </a:p>
          <a:p>
            <a:pPr eaLnBrk="1" hangingPunct="1"/>
            <a:r>
              <a:rPr lang="en-US" sz="2400" dirty="0" smtClean="0"/>
              <a:t>CAT IE’s included O.T. home assessment</a:t>
            </a:r>
          </a:p>
          <a:p>
            <a:pPr lvl="1" eaLnBrk="1" hangingPunct="1"/>
            <a:r>
              <a:rPr lang="en-US" sz="2400" dirty="0" smtClean="0"/>
              <a:t>Applicant managed reasonable well</a:t>
            </a:r>
          </a:p>
          <a:p>
            <a:pPr eaLnBrk="1" hangingPunct="1"/>
            <a:r>
              <a:rPr lang="en-US" sz="2400" dirty="0" smtClean="0"/>
              <a:t>Our O.T. added situational assessment</a:t>
            </a:r>
          </a:p>
          <a:p>
            <a:pPr lvl="1" eaLnBrk="1" hangingPunct="1"/>
            <a:r>
              <a:rPr lang="en-US" sz="2400" dirty="0" smtClean="0"/>
              <a:t>Could not answer the phone and perform even routine work </a:t>
            </a:r>
          </a:p>
          <a:p>
            <a:pPr lvl="1" eaLnBrk="1" hangingPunct="1"/>
            <a:r>
              <a:rPr lang="en-US" sz="2400" dirty="0" smtClean="0"/>
              <a:t>Could not add up columns of GST and PST</a:t>
            </a:r>
          </a:p>
          <a:p>
            <a:pPr lvl="1" eaLnBrk="1" hangingPunct="1"/>
            <a:r>
              <a:rPr lang="en-US" sz="2400" dirty="0" smtClean="0"/>
              <a:t>GST was greater than PST</a:t>
            </a:r>
          </a:p>
          <a:p>
            <a:pPr marL="2057400" lvl="4" eaLnBrk="1" hangingPunct="1"/>
            <a:endParaRPr lang="en-US" sz="2300" dirty="0" smtClean="0"/>
          </a:p>
          <a:p>
            <a:pPr eaLnBrk="1" hangingPunct="1"/>
            <a:endParaRPr lang="en-US" sz="3000" u="sng" dirty="0" smtClean="0"/>
          </a:p>
        </p:txBody>
      </p:sp>
      <p:pic>
        <p:nvPicPr>
          <p:cNvPr id="48131" name="Picture 3" descr="dn[1] (3)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2057400" cy="177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2" name="Text Box 5"/>
          <p:cNvSpPr txBox="1">
            <a:spLocks noChangeArrowheads="1"/>
          </p:cNvSpPr>
          <p:nvPr/>
        </p:nvSpPr>
        <p:spPr bwMode="auto">
          <a:xfrm>
            <a:off x="2743200" y="457200"/>
            <a:ext cx="5715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Lucida Sans Unicode" pitchFamily="34" charset="0"/>
              </a:rPr>
              <a:t>Catastrophic Impairment (Cnt’d)</a:t>
            </a:r>
          </a:p>
        </p:txBody>
      </p:sp>
    </p:spTree>
    <p:extLst>
      <p:ext uri="{BB962C8B-B14F-4D97-AF65-F5344CB8AC3E}">
        <p14:creationId xmlns:p14="http://schemas.microsoft.com/office/powerpoint/2010/main" xmlns="" val="21751196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5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45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5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45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45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450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EB8F34-BD9D-420E-A267-DD0A3C872DCA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45058" name="Content Placeholder 5"/>
          <p:cNvSpPr>
            <a:spLocks noGrp="1"/>
          </p:cNvSpPr>
          <p:nvPr>
            <p:ph idx="1"/>
          </p:nvPr>
        </p:nvSpPr>
        <p:spPr>
          <a:xfrm>
            <a:off x="2057400" y="1752600"/>
            <a:ext cx="6858000" cy="4676775"/>
          </a:xfrm>
        </p:spPr>
        <p:txBody>
          <a:bodyPr/>
          <a:lstStyle/>
          <a:p>
            <a:pPr marL="109537" indent="0" eaLnBrk="1" hangingPunct="1">
              <a:buNone/>
            </a:pPr>
            <a:r>
              <a:rPr lang="en-US" sz="3200" u="sng" dirty="0" smtClean="0"/>
              <a:t>Bobbie H.</a:t>
            </a:r>
            <a:endParaRPr lang="en-US" sz="3200" dirty="0" smtClean="0"/>
          </a:p>
          <a:p>
            <a:pPr eaLnBrk="1" hangingPunct="1"/>
            <a:r>
              <a:rPr lang="en-US" sz="3200" dirty="0" smtClean="0"/>
              <a:t>55 </a:t>
            </a:r>
            <a:r>
              <a:rPr lang="en-US" sz="3200" dirty="0" err="1" smtClean="0"/>
              <a:t>yrs</a:t>
            </a:r>
            <a:r>
              <a:rPr lang="en-US" sz="3200" dirty="0" smtClean="0"/>
              <a:t> old at time of accident </a:t>
            </a:r>
          </a:p>
          <a:p>
            <a:pPr eaLnBrk="1" hangingPunct="1"/>
            <a:r>
              <a:rPr lang="en-US" sz="3200" dirty="0" smtClean="0"/>
              <a:t>Employed at time of accident </a:t>
            </a:r>
          </a:p>
          <a:p>
            <a:pPr eaLnBrk="1" hangingPunct="1"/>
            <a:r>
              <a:rPr lang="en-US" sz="3200" dirty="0" smtClean="0"/>
              <a:t>MTBI and STI</a:t>
            </a:r>
          </a:p>
          <a:p>
            <a:pPr lvl="1" eaLnBrk="1" hangingPunct="1"/>
            <a:r>
              <a:rPr lang="en-US" sz="3200" dirty="0" smtClean="0"/>
              <a:t>Not CAT injuries</a:t>
            </a:r>
          </a:p>
          <a:p>
            <a:pPr eaLnBrk="1" hangingPunct="1"/>
            <a:r>
              <a:rPr lang="en-US" sz="3200" dirty="0" smtClean="0"/>
              <a:t>Significant psychological difficulties</a:t>
            </a:r>
          </a:p>
          <a:p>
            <a:pPr eaLnBrk="1" hangingPunct="1"/>
            <a:r>
              <a:rPr lang="en-US" sz="3200" dirty="0" smtClean="0"/>
              <a:t>Physical </a:t>
            </a:r>
            <a:r>
              <a:rPr lang="en-US" sz="3200" dirty="0"/>
              <a:t>and psychological difficulties </a:t>
            </a:r>
            <a:r>
              <a:rPr lang="en-US" sz="3200" dirty="0" smtClean="0"/>
              <a:t>pre-accident </a:t>
            </a:r>
            <a:endParaRPr lang="en-US" sz="3200" dirty="0"/>
          </a:p>
        </p:txBody>
      </p:sp>
      <p:pic>
        <p:nvPicPr>
          <p:cNvPr id="48131" name="Picture 3" descr="dn[1] (3)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2057400" cy="177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2" name="Text Box 5"/>
          <p:cNvSpPr txBox="1">
            <a:spLocks noChangeArrowheads="1"/>
          </p:cNvSpPr>
          <p:nvPr/>
        </p:nvSpPr>
        <p:spPr bwMode="auto">
          <a:xfrm>
            <a:off x="2743200" y="457200"/>
            <a:ext cx="5715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Lucida Sans Unicode" pitchFamily="34" charset="0"/>
              </a:rPr>
              <a:t>Catastrophic Impairment (Cnt’d)</a:t>
            </a:r>
          </a:p>
        </p:txBody>
      </p:sp>
    </p:spTree>
    <p:extLst>
      <p:ext uri="{BB962C8B-B14F-4D97-AF65-F5344CB8AC3E}">
        <p14:creationId xmlns:p14="http://schemas.microsoft.com/office/powerpoint/2010/main" xmlns="" val="26107987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5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5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5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5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500"/>
                                        <p:tgtEl>
                                          <p:spTgt spid="45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EB8F34-BD9D-420E-A267-DD0A3C872DCA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45058" name="Content Placeholder 5"/>
          <p:cNvSpPr>
            <a:spLocks noGrp="1"/>
          </p:cNvSpPr>
          <p:nvPr>
            <p:ph idx="1"/>
          </p:nvPr>
        </p:nvSpPr>
        <p:spPr>
          <a:xfrm>
            <a:off x="1981200" y="1966912"/>
            <a:ext cx="6858000" cy="4510087"/>
          </a:xfrm>
        </p:spPr>
        <p:txBody>
          <a:bodyPr/>
          <a:lstStyle/>
          <a:p>
            <a:pPr marL="109537" indent="0" eaLnBrk="1" hangingPunct="1">
              <a:buNone/>
            </a:pPr>
            <a:r>
              <a:rPr lang="en-US" sz="3000" u="sng" dirty="0" smtClean="0"/>
              <a:t>Bobbie H.</a:t>
            </a:r>
            <a:endParaRPr lang="en-US" sz="2300" dirty="0" smtClean="0"/>
          </a:p>
          <a:p>
            <a:pPr eaLnBrk="1" hangingPunct="1"/>
            <a:r>
              <a:rPr lang="en-US" sz="3000" dirty="0" smtClean="0"/>
              <a:t>Living alone for 2 </a:t>
            </a:r>
            <a:r>
              <a:rPr lang="en-US" sz="3000" dirty="0" err="1" smtClean="0"/>
              <a:t>yrs</a:t>
            </a:r>
            <a:r>
              <a:rPr lang="en-US" sz="3000" dirty="0" smtClean="0"/>
              <a:t> prior to CAT assessment</a:t>
            </a:r>
          </a:p>
          <a:p>
            <a:pPr eaLnBrk="1" hangingPunct="1"/>
            <a:r>
              <a:rPr lang="en-US" sz="3000" dirty="0" smtClean="0"/>
              <a:t>CAT IE situational assessment scenario:</a:t>
            </a:r>
          </a:p>
          <a:p>
            <a:pPr lvl="1" eaLnBrk="1" hangingPunct="1"/>
            <a:r>
              <a:rPr lang="en-US" sz="2600" dirty="0" smtClean="0"/>
              <a:t>Aunt called and she coming for dinner in a few hours</a:t>
            </a:r>
          </a:p>
          <a:p>
            <a:pPr lvl="2" eaLnBrk="1" hangingPunct="1"/>
            <a:r>
              <a:rPr lang="en-US" sz="2400" dirty="0"/>
              <a:t>Cab</a:t>
            </a:r>
          </a:p>
          <a:p>
            <a:pPr lvl="2" eaLnBrk="1" hangingPunct="1"/>
            <a:r>
              <a:rPr lang="en-US" sz="2400" dirty="0" smtClean="0"/>
              <a:t>Store</a:t>
            </a:r>
          </a:p>
          <a:p>
            <a:pPr lvl="2" eaLnBrk="1" hangingPunct="1"/>
            <a:r>
              <a:rPr lang="en-US" sz="2400" dirty="0" smtClean="0"/>
              <a:t>Cooking</a:t>
            </a:r>
          </a:p>
          <a:p>
            <a:pPr lvl="2" eaLnBrk="1" hangingPunct="1"/>
            <a:endParaRPr lang="en-US" sz="2400" dirty="0"/>
          </a:p>
        </p:txBody>
      </p:sp>
      <p:pic>
        <p:nvPicPr>
          <p:cNvPr id="48131" name="Picture 3" descr="dn[1] (3)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2057400" cy="177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2" name="Text Box 5"/>
          <p:cNvSpPr txBox="1">
            <a:spLocks noChangeArrowheads="1"/>
          </p:cNvSpPr>
          <p:nvPr/>
        </p:nvSpPr>
        <p:spPr bwMode="auto">
          <a:xfrm>
            <a:off x="2743200" y="457200"/>
            <a:ext cx="5715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Lucida Sans Unicode" pitchFamily="34" charset="0"/>
              </a:rPr>
              <a:t>Catastrophic Impairment (Cnt’d)</a:t>
            </a:r>
          </a:p>
        </p:txBody>
      </p:sp>
    </p:spTree>
    <p:extLst>
      <p:ext uri="{BB962C8B-B14F-4D97-AF65-F5344CB8AC3E}">
        <p14:creationId xmlns:p14="http://schemas.microsoft.com/office/powerpoint/2010/main" xmlns="" val="14729237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5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5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5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5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5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EB8F34-BD9D-420E-A267-DD0A3C872DCA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45058" name="Content Placeholder 5"/>
          <p:cNvSpPr>
            <a:spLocks noGrp="1"/>
          </p:cNvSpPr>
          <p:nvPr>
            <p:ph idx="1"/>
          </p:nvPr>
        </p:nvSpPr>
        <p:spPr>
          <a:xfrm>
            <a:off x="1981200" y="2286000"/>
            <a:ext cx="6858000" cy="4038600"/>
          </a:xfrm>
        </p:spPr>
        <p:txBody>
          <a:bodyPr/>
          <a:lstStyle/>
          <a:p>
            <a:pPr eaLnBrk="1" hangingPunct="1"/>
            <a:r>
              <a:rPr lang="en-US" sz="2600" dirty="0" smtClean="0"/>
              <a:t>Many of our clients suffering a marked impairment can’t describe their post-accident behavior</a:t>
            </a:r>
          </a:p>
          <a:p>
            <a:pPr eaLnBrk="1" hangingPunct="1"/>
            <a:r>
              <a:rPr lang="en-US" sz="2600" dirty="0" smtClean="0"/>
              <a:t>They’ve alienated many of the best potential lay witnesses or character witnesses</a:t>
            </a:r>
          </a:p>
          <a:p>
            <a:pPr eaLnBrk="1" hangingPunct="1"/>
            <a:r>
              <a:rPr lang="en-US" sz="2600" dirty="0" smtClean="0"/>
              <a:t>Situational assessment gives examples of poor function and brings impairments to life</a:t>
            </a:r>
            <a:endParaRPr lang="en-US" sz="2600" dirty="0"/>
          </a:p>
        </p:txBody>
      </p:sp>
      <p:pic>
        <p:nvPicPr>
          <p:cNvPr id="48131" name="Picture 3" descr="dn[1] (3)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2057400" cy="177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2" name="Text Box 5"/>
          <p:cNvSpPr txBox="1">
            <a:spLocks noChangeArrowheads="1"/>
          </p:cNvSpPr>
          <p:nvPr/>
        </p:nvSpPr>
        <p:spPr bwMode="auto">
          <a:xfrm>
            <a:off x="2743200" y="457200"/>
            <a:ext cx="5715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Lucida Sans Unicode" pitchFamily="34" charset="0"/>
              </a:rPr>
              <a:t>Catastrophic Impairment (Cnt’d)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514600" y="1676400"/>
            <a:ext cx="6477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en-US" sz="2800" b="1" u="sng" dirty="0" smtClean="0">
                <a:latin typeface="Lucida Sans Unicode" pitchFamily="34" charset="0"/>
              </a:rPr>
              <a:t>Conclusion</a:t>
            </a:r>
            <a:endParaRPr lang="en-US" sz="2800" b="1" u="sng" dirty="0">
              <a:latin typeface="Lucida Sans Unicode" pitchFamily="34" charset="0"/>
            </a:endParaRPr>
          </a:p>
          <a:p>
            <a:pPr>
              <a:spcBef>
                <a:spcPct val="50000"/>
              </a:spcBef>
            </a:pPr>
            <a:endParaRPr lang="en-US" sz="2800" b="1" dirty="0"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0539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5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1AC9E-6865-4DBA-82F1-FE4296E31770}" type="slidenum">
              <a:rPr lang="en-US"/>
              <a:pPr>
                <a:defRPr/>
              </a:pPr>
              <a:t>15</a:t>
            </a:fld>
            <a:endParaRPr lang="en-US"/>
          </a:p>
        </p:txBody>
      </p:sp>
      <p:pic>
        <p:nvPicPr>
          <p:cNvPr id="57346" name="Picture 5" descr="dn[1] (3)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2819400"/>
            <a:ext cx="2014538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CC8A4-D036-4F29-8824-C653C9EBEECB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41986" name="Content Placeholder 5"/>
          <p:cNvSpPr>
            <a:spLocks noGrp="1"/>
          </p:cNvSpPr>
          <p:nvPr>
            <p:ph idx="1"/>
          </p:nvPr>
        </p:nvSpPr>
        <p:spPr>
          <a:xfrm>
            <a:off x="1981200" y="2667000"/>
            <a:ext cx="6781800" cy="3886200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en-US" sz="2800" smtClean="0"/>
              <a:t>	Facts:</a:t>
            </a:r>
          </a:p>
          <a:p>
            <a:pPr eaLnBrk="1" hangingPunct="1"/>
            <a:r>
              <a:rPr lang="en-US" sz="2800" smtClean="0"/>
              <a:t>MVA 2005. </a:t>
            </a:r>
          </a:p>
          <a:p>
            <a:pPr eaLnBrk="1" hangingPunct="1"/>
            <a:r>
              <a:rPr lang="en-US" sz="2800" smtClean="0"/>
              <a:t>Prior to her accident Mrs. Mujku did not work, </a:t>
            </a:r>
          </a:p>
          <a:p>
            <a:pPr eaLnBrk="1" hangingPunct="1"/>
            <a:r>
              <a:rPr lang="en-US" sz="2800" smtClean="0"/>
              <a:t>She was a full time care giver to her husband </a:t>
            </a:r>
          </a:p>
          <a:p>
            <a:pPr marL="742950" lvl="1" indent="-285750" eaLnBrk="1" hangingPunct="1"/>
            <a:r>
              <a:rPr lang="en-US" sz="2500" smtClean="0"/>
              <a:t>Husband injured in a MVA years before.</a:t>
            </a:r>
          </a:p>
          <a:p>
            <a:pPr eaLnBrk="1" hangingPunct="1">
              <a:buFont typeface="Wingdings 3" pitchFamily="18" charset="2"/>
              <a:buNone/>
            </a:pPr>
            <a:endParaRPr lang="en-US" sz="2800" smtClean="0"/>
          </a:p>
        </p:txBody>
      </p:sp>
      <p:pic>
        <p:nvPicPr>
          <p:cNvPr id="45059" name="Picture 3" descr="dn[1] (3)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2057400" cy="177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0" name="Text Box 5"/>
          <p:cNvSpPr txBox="1">
            <a:spLocks noChangeArrowheads="1"/>
          </p:cNvSpPr>
          <p:nvPr/>
        </p:nvSpPr>
        <p:spPr bwMode="auto">
          <a:xfrm>
            <a:off x="2743200" y="457200"/>
            <a:ext cx="5715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Lucida Sans Unicode" pitchFamily="34" charset="0"/>
              </a:rPr>
              <a:t>Catastrophic Impairment</a:t>
            </a:r>
          </a:p>
        </p:txBody>
      </p:sp>
      <p:sp>
        <p:nvSpPr>
          <p:cNvPr id="45061" name="Text Box 6"/>
          <p:cNvSpPr txBox="1">
            <a:spLocks noChangeArrowheads="1"/>
          </p:cNvSpPr>
          <p:nvPr/>
        </p:nvSpPr>
        <p:spPr bwMode="auto">
          <a:xfrm>
            <a:off x="2514600" y="1676400"/>
            <a:ext cx="64770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en-US" sz="2800" b="1" dirty="0" err="1">
                <a:latin typeface="Lucida Sans Unicode" pitchFamily="34" charset="0"/>
              </a:rPr>
              <a:t>Mujku</a:t>
            </a:r>
            <a:r>
              <a:rPr lang="en-US" sz="2800" b="1" dirty="0">
                <a:latin typeface="Lucida Sans Unicode" pitchFamily="34" charset="0"/>
              </a:rPr>
              <a:t> v. State Farm (FSCO A10-002979)</a:t>
            </a:r>
          </a:p>
          <a:p>
            <a:pPr>
              <a:spcBef>
                <a:spcPct val="50000"/>
              </a:spcBef>
            </a:pPr>
            <a:endParaRPr lang="en-US" sz="2800" b="1" dirty="0">
              <a:latin typeface="Lucida Sans Unicode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1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1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1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1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DA2EF-1FED-4938-8C74-655A05342722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43010" name="Content Placeholder 5"/>
          <p:cNvSpPr>
            <a:spLocks noGrp="1"/>
          </p:cNvSpPr>
          <p:nvPr>
            <p:ph idx="1"/>
          </p:nvPr>
        </p:nvSpPr>
        <p:spPr>
          <a:xfrm>
            <a:off x="1981200" y="1981200"/>
            <a:ext cx="6858000" cy="4343400"/>
          </a:xfrm>
        </p:spPr>
        <p:txBody>
          <a:bodyPr/>
          <a:lstStyle/>
          <a:p>
            <a:pPr eaLnBrk="1" hangingPunct="1"/>
            <a:r>
              <a:rPr lang="en-US" sz="3200" smtClean="0"/>
              <a:t>Before her accident, Mrs Mujku was paid $6,000/month to care for her husband</a:t>
            </a:r>
          </a:p>
          <a:p>
            <a:pPr marL="742950" lvl="1" indent="-285750" eaLnBrk="1" hangingPunct="1"/>
            <a:r>
              <a:rPr lang="en-US" sz="2900" smtClean="0"/>
              <a:t>Attendant care benefits</a:t>
            </a:r>
          </a:p>
          <a:p>
            <a:pPr eaLnBrk="1" hangingPunct="1"/>
            <a:r>
              <a:rPr lang="en-US" sz="3200" smtClean="0"/>
              <a:t>Son was convicted of second degree murder.</a:t>
            </a:r>
          </a:p>
          <a:p>
            <a:pPr eaLnBrk="1" hangingPunct="1"/>
            <a:r>
              <a:rPr lang="en-US" sz="3200" smtClean="0"/>
              <a:t>Diagnosed and treated with depression before the accident.</a:t>
            </a:r>
          </a:p>
          <a:p>
            <a:pPr eaLnBrk="1" hangingPunct="1">
              <a:buFont typeface="Wingdings 3" pitchFamily="18" charset="2"/>
              <a:buNone/>
            </a:pPr>
            <a:endParaRPr lang="en-US" sz="3200" smtClean="0"/>
          </a:p>
          <a:p>
            <a:pPr eaLnBrk="1" hangingPunct="1">
              <a:buFont typeface="Wingdings 3" pitchFamily="18" charset="2"/>
              <a:buNone/>
            </a:pPr>
            <a:endParaRPr lang="en-US" smtClean="0"/>
          </a:p>
        </p:txBody>
      </p:sp>
      <p:pic>
        <p:nvPicPr>
          <p:cNvPr id="46083" name="Picture 3" descr="dn[1] (3)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2057400" cy="177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4" name="Text Box 5"/>
          <p:cNvSpPr txBox="1">
            <a:spLocks noChangeArrowheads="1"/>
          </p:cNvSpPr>
          <p:nvPr/>
        </p:nvSpPr>
        <p:spPr bwMode="auto">
          <a:xfrm>
            <a:off x="2743200" y="457200"/>
            <a:ext cx="5715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Lucida Sans Unicode" pitchFamily="34" charset="0"/>
              </a:rPr>
              <a:t>Catastrophic Impairment (Cnt’d)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3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3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3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43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29EA84-AAA1-4FE8-982E-46F452E32A0A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44034" name="Content Placeholder 5"/>
          <p:cNvSpPr>
            <a:spLocks noGrp="1"/>
          </p:cNvSpPr>
          <p:nvPr>
            <p:ph idx="1"/>
          </p:nvPr>
        </p:nvSpPr>
        <p:spPr>
          <a:xfrm>
            <a:off x="1981200" y="1828800"/>
            <a:ext cx="6781800" cy="4038600"/>
          </a:xfrm>
        </p:spPr>
        <p:txBody>
          <a:bodyPr/>
          <a:lstStyle/>
          <a:p>
            <a:pPr eaLnBrk="1" hangingPunct="1"/>
            <a:r>
              <a:rPr lang="en-US" sz="3200" smtClean="0"/>
              <a:t>MVA: $700 rear end collision</a:t>
            </a:r>
          </a:p>
          <a:p>
            <a:pPr eaLnBrk="1" hangingPunct="1"/>
            <a:r>
              <a:rPr lang="en-US" sz="3200" smtClean="0"/>
              <a:t>No treatment for 1 week </a:t>
            </a:r>
          </a:p>
          <a:p>
            <a:pPr eaLnBrk="1" hangingPunct="1"/>
            <a:r>
              <a:rPr lang="en-US" sz="3200" smtClean="0"/>
              <a:t>Complained to her family doctor of: headaches, neck and shoulder pain</a:t>
            </a:r>
          </a:p>
          <a:p>
            <a:pPr eaLnBrk="1" hangingPunct="1"/>
            <a:r>
              <a:rPr lang="en-US" sz="3200" smtClean="0"/>
              <a:t>Did not provide the health care practitioners with an accurate history of the accident itself</a:t>
            </a:r>
          </a:p>
          <a:p>
            <a:pPr eaLnBrk="1" hangingPunct="1"/>
            <a:endParaRPr lang="en-US" sz="3200" smtClean="0"/>
          </a:p>
        </p:txBody>
      </p:sp>
      <p:pic>
        <p:nvPicPr>
          <p:cNvPr id="47107" name="Picture 3" descr="dn[1] (3)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2057400" cy="177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8" name="Text Box 5"/>
          <p:cNvSpPr txBox="1">
            <a:spLocks noChangeArrowheads="1"/>
          </p:cNvSpPr>
          <p:nvPr/>
        </p:nvSpPr>
        <p:spPr bwMode="auto">
          <a:xfrm>
            <a:off x="2743200" y="457200"/>
            <a:ext cx="5715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Lucida Sans Unicode" pitchFamily="34" charset="0"/>
              </a:rPr>
              <a:t>Catastrophic Impairment (Cnt’d)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4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4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4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4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EB8F34-BD9D-420E-A267-DD0A3C872DCA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45058" name="Content Placeholder 5"/>
          <p:cNvSpPr>
            <a:spLocks noGrp="1"/>
          </p:cNvSpPr>
          <p:nvPr>
            <p:ph idx="1"/>
          </p:nvPr>
        </p:nvSpPr>
        <p:spPr>
          <a:xfrm>
            <a:off x="1981200" y="1981200"/>
            <a:ext cx="6858000" cy="4343400"/>
          </a:xfrm>
        </p:spPr>
        <p:txBody>
          <a:bodyPr/>
          <a:lstStyle/>
          <a:p>
            <a:pPr eaLnBrk="1" hangingPunct="1"/>
            <a:r>
              <a:rPr lang="en-US" sz="3000" dirty="0" smtClean="0"/>
              <a:t>2 years post-MVA, Mrs. </a:t>
            </a:r>
            <a:r>
              <a:rPr lang="en-US" sz="3000" dirty="0" err="1" smtClean="0"/>
              <a:t>Mujku</a:t>
            </a:r>
            <a:r>
              <a:rPr lang="en-US" sz="3000" dirty="0" smtClean="0"/>
              <a:t> continued to received $6,000/month </a:t>
            </a:r>
            <a:r>
              <a:rPr lang="en-US" sz="3000" u="sng" dirty="0" smtClean="0"/>
              <a:t>to care for her husbands</a:t>
            </a:r>
          </a:p>
          <a:p>
            <a:pPr eaLnBrk="1" hangingPunct="1"/>
            <a:r>
              <a:rPr lang="en-US" sz="3000" dirty="0" smtClean="0"/>
              <a:t>Mrs. </a:t>
            </a:r>
            <a:r>
              <a:rPr lang="en-US" sz="3000" dirty="0" err="1" smtClean="0"/>
              <a:t>Mujku’s</a:t>
            </a:r>
            <a:r>
              <a:rPr lang="en-US" sz="3000" dirty="0" smtClean="0"/>
              <a:t> physical, and eventually psychological condition steadily worsened</a:t>
            </a:r>
          </a:p>
          <a:p>
            <a:pPr eaLnBrk="1" hangingPunct="1"/>
            <a:r>
              <a:rPr lang="en-US" sz="3000" dirty="0" smtClean="0"/>
              <a:t> OCF 19: Marked Mental or Behavioral Impairment: s.2(1.2)(g)</a:t>
            </a:r>
            <a:endParaRPr lang="en-US" sz="3000" u="sng" dirty="0" smtClean="0"/>
          </a:p>
          <a:p>
            <a:pPr eaLnBrk="1" hangingPunct="1"/>
            <a:endParaRPr lang="en-US" sz="3000" dirty="0" smtClean="0"/>
          </a:p>
          <a:p>
            <a:pPr marL="2057400" lvl="4" eaLnBrk="1" hangingPunct="1"/>
            <a:endParaRPr lang="en-US" sz="2300" dirty="0" smtClean="0"/>
          </a:p>
          <a:p>
            <a:pPr eaLnBrk="1" hangingPunct="1"/>
            <a:endParaRPr lang="en-US" sz="3000" u="sng" dirty="0" smtClean="0"/>
          </a:p>
        </p:txBody>
      </p:sp>
      <p:pic>
        <p:nvPicPr>
          <p:cNvPr id="48131" name="Picture 3" descr="dn[1] (3)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2057400" cy="177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2" name="Text Box 5"/>
          <p:cNvSpPr txBox="1">
            <a:spLocks noChangeArrowheads="1"/>
          </p:cNvSpPr>
          <p:nvPr/>
        </p:nvSpPr>
        <p:spPr bwMode="auto">
          <a:xfrm>
            <a:off x="2743200" y="457200"/>
            <a:ext cx="5715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Lucida Sans Unicode" pitchFamily="34" charset="0"/>
              </a:rPr>
              <a:t>Catastrophic Impairment (Cnt’d)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5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EB8F34-BD9D-420E-A267-DD0A3C872DCA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45058" name="Content Placeholder 5"/>
          <p:cNvSpPr>
            <a:spLocks noGrp="1"/>
          </p:cNvSpPr>
          <p:nvPr>
            <p:ph idx="1"/>
          </p:nvPr>
        </p:nvSpPr>
        <p:spPr>
          <a:xfrm>
            <a:off x="1981200" y="1981200"/>
            <a:ext cx="6858000" cy="4343400"/>
          </a:xfrm>
        </p:spPr>
        <p:txBody>
          <a:bodyPr/>
          <a:lstStyle/>
          <a:p>
            <a:pPr eaLnBrk="1" hangingPunct="1"/>
            <a:r>
              <a:rPr lang="en-US" sz="3000" dirty="0" smtClean="0"/>
              <a:t>Both State Farm and Ms. </a:t>
            </a:r>
            <a:r>
              <a:rPr lang="en-US" sz="3000" dirty="0" err="1" smtClean="0"/>
              <a:t>Mujku</a:t>
            </a:r>
            <a:r>
              <a:rPr lang="en-US" sz="3000" dirty="0" smtClean="0"/>
              <a:t> performed CAT IE assessments</a:t>
            </a:r>
          </a:p>
          <a:p>
            <a:pPr eaLnBrk="1" hangingPunct="1"/>
            <a:r>
              <a:rPr lang="en-US" sz="3000" dirty="0" smtClean="0"/>
              <a:t>Ms. Malik O.T. was part of team conducting Ms. </a:t>
            </a:r>
            <a:r>
              <a:rPr lang="en-US" sz="3000" dirty="0" err="1" smtClean="0"/>
              <a:t>Mujku</a:t>
            </a:r>
            <a:r>
              <a:rPr lang="en-US" sz="3000" dirty="0" smtClean="0"/>
              <a:t> CAT I.E.</a:t>
            </a:r>
          </a:p>
          <a:p>
            <a:pPr eaLnBrk="1" hangingPunct="1"/>
            <a:r>
              <a:rPr lang="en-US" sz="3000" dirty="0" smtClean="0"/>
              <a:t>Situational assessment</a:t>
            </a:r>
          </a:p>
          <a:p>
            <a:pPr eaLnBrk="1" hangingPunct="1"/>
            <a:r>
              <a:rPr lang="en-US" sz="3000" dirty="0" smtClean="0"/>
              <a:t>Suffered a marked impairment</a:t>
            </a:r>
          </a:p>
          <a:p>
            <a:pPr eaLnBrk="1" hangingPunct="1"/>
            <a:r>
              <a:rPr lang="en-US" sz="3000" dirty="0" smtClean="0"/>
              <a:t>State Farm argued that an O.T. could not make such a diagnosis</a:t>
            </a:r>
          </a:p>
          <a:p>
            <a:pPr marL="2057400" lvl="4" eaLnBrk="1" hangingPunct="1"/>
            <a:endParaRPr lang="en-US" sz="2300" dirty="0" smtClean="0"/>
          </a:p>
          <a:p>
            <a:pPr eaLnBrk="1" hangingPunct="1"/>
            <a:endParaRPr lang="en-US" sz="3000" u="sng" dirty="0" smtClean="0"/>
          </a:p>
        </p:txBody>
      </p:sp>
      <p:pic>
        <p:nvPicPr>
          <p:cNvPr id="48131" name="Picture 3" descr="dn[1] (3)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2057400" cy="177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2" name="Text Box 5"/>
          <p:cNvSpPr txBox="1">
            <a:spLocks noChangeArrowheads="1"/>
          </p:cNvSpPr>
          <p:nvPr/>
        </p:nvSpPr>
        <p:spPr bwMode="auto">
          <a:xfrm>
            <a:off x="2743200" y="457200"/>
            <a:ext cx="5715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Lucida Sans Unicode" pitchFamily="34" charset="0"/>
              </a:rPr>
              <a:t>Catastrophic Impairment (Cnt’d)</a:t>
            </a:r>
          </a:p>
        </p:txBody>
      </p:sp>
    </p:spTree>
    <p:extLst>
      <p:ext uri="{BB962C8B-B14F-4D97-AF65-F5344CB8AC3E}">
        <p14:creationId xmlns:p14="http://schemas.microsoft.com/office/powerpoint/2010/main" xmlns="" val="17035296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5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5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5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EB8F34-BD9D-420E-A267-DD0A3C872DCA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45058" name="Content Placeholder 5"/>
          <p:cNvSpPr>
            <a:spLocks noGrp="1"/>
          </p:cNvSpPr>
          <p:nvPr>
            <p:ph idx="1"/>
          </p:nvPr>
        </p:nvSpPr>
        <p:spPr>
          <a:xfrm>
            <a:off x="1981200" y="1981200"/>
            <a:ext cx="6858000" cy="4343400"/>
          </a:xfrm>
        </p:spPr>
        <p:txBody>
          <a:bodyPr/>
          <a:lstStyle/>
          <a:p>
            <a:pPr marL="1828800" lvl="4" indent="0" eaLnBrk="1" hangingPunct="1">
              <a:buNone/>
            </a:pPr>
            <a:endParaRPr lang="en-US" sz="2300" dirty="0" smtClean="0"/>
          </a:p>
          <a:p>
            <a:pPr marL="109537" indent="0" eaLnBrk="1" hangingPunct="1">
              <a:buNone/>
            </a:pPr>
            <a:r>
              <a:rPr lang="en-US" sz="3000" dirty="0" smtClean="0"/>
              <a:t>Arbitrator Rogers:</a:t>
            </a:r>
          </a:p>
          <a:p>
            <a:pPr marL="109537" indent="0" eaLnBrk="1" hangingPunct="1">
              <a:buNone/>
            </a:pPr>
            <a:r>
              <a:rPr lang="en-US" sz="3000" dirty="0" smtClean="0"/>
              <a:t>“I reject State Farm’s Submission that I should disregard Ms. Malik’s opinion on the level of impairment because it involves making a diagnosis. Ms. Malik offered no opinion on diagnosis….</a:t>
            </a:r>
          </a:p>
        </p:txBody>
      </p:sp>
      <p:pic>
        <p:nvPicPr>
          <p:cNvPr id="48131" name="Picture 3" descr="dn[1] (3)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2057400" cy="177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2" name="Text Box 5"/>
          <p:cNvSpPr txBox="1">
            <a:spLocks noChangeArrowheads="1"/>
          </p:cNvSpPr>
          <p:nvPr/>
        </p:nvSpPr>
        <p:spPr bwMode="auto">
          <a:xfrm>
            <a:off x="2743200" y="457200"/>
            <a:ext cx="5715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Lucida Sans Unicode" pitchFamily="34" charset="0"/>
              </a:rPr>
              <a:t>Catastrophic Impairment (Cnt’d)</a:t>
            </a:r>
          </a:p>
        </p:txBody>
      </p:sp>
    </p:spTree>
    <p:extLst>
      <p:ext uri="{BB962C8B-B14F-4D97-AF65-F5344CB8AC3E}">
        <p14:creationId xmlns:p14="http://schemas.microsoft.com/office/powerpoint/2010/main" xmlns="" val="21160844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EB8F34-BD9D-420E-A267-DD0A3C872DCA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45058" name="Content Placeholder 5"/>
          <p:cNvSpPr>
            <a:spLocks noGrp="1"/>
          </p:cNvSpPr>
          <p:nvPr>
            <p:ph idx="1"/>
          </p:nvPr>
        </p:nvSpPr>
        <p:spPr>
          <a:xfrm>
            <a:off x="1981200" y="1981200"/>
            <a:ext cx="6858000" cy="4343400"/>
          </a:xfrm>
        </p:spPr>
        <p:txBody>
          <a:bodyPr/>
          <a:lstStyle/>
          <a:p>
            <a:pPr marL="1828800" lvl="4" indent="0" eaLnBrk="1" hangingPunct="1">
              <a:buNone/>
            </a:pPr>
            <a:endParaRPr lang="en-US" sz="2300" dirty="0" smtClean="0"/>
          </a:p>
          <a:p>
            <a:pPr marL="109537" indent="0" eaLnBrk="1" hangingPunct="1">
              <a:buNone/>
            </a:pPr>
            <a:r>
              <a:rPr lang="en-US" sz="3000" dirty="0" smtClean="0"/>
              <a:t>Rather, Arbitrator Rogers stated:</a:t>
            </a:r>
          </a:p>
          <a:p>
            <a:pPr marL="109537" indent="0" eaLnBrk="1" hangingPunct="1">
              <a:buNone/>
            </a:pPr>
            <a:r>
              <a:rPr lang="en-US" sz="3000" dirty="0" smtClean="0"/>
              <a:t>“An impairment rating is based on function. The expertise of an O.T. lies in the area of assessing functional abilities and limitations. Giving an impairment rating is squarely within this competence.”</a:t>
            </a:r>
          </a:p>
        </p:txBody>
      </p:sp>
      <p:pic>
        <p:nvPicPr>
          <p:cNvPr id="48131" name="Picture 3" descr="dn[1] (3)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2057400" cy="177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2" name="Text Box 5"/>
          <p:cNvSpPr txBox="1">
            <a:spLocks noChangeArrowheads="1"/>
          </p:cNvSpPr>
          <p:nvPr/>
        </p:nvSpPr>
        <p:spPr bwMode="auto">
          <a:xfrm>
            <a:off x="2743200" y="457200"/>
            <a:ext cx="5715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Lucida Sans Unicode" pitchFamily="34" charset="0"/>
              </a:rPr>
              <a:t>Catastrophic Impairment (Cnt’d)</a:t>
            </a:r>
          </a:p>
        </p:txBody>
      </p:sp>
    </p:spTree>
    <p:extLst>
      <p:ext uri="{BB962C8B-B14F-4D97-AF65-F5344CB8AC3E}">
        <p14:creationId xmlns:p14="http://schemas.microsoft.com/office/powerpoint/2010/main" xmlns="" val="42531905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EB8F34-BD9D-420E-A267-DD0A3C872DCA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45058" name="Content Placeholder 5"/>
          <p:cNvSpPr>
            <a:spLocks noGrp="1"/>
          </p:cNvSpPr>
          <p:nvPr>
            <p:ph idx="1"/>
          </p:nvPr>
        </p:nvSpPr>
        <p:spPr>
          <a:xfrm>
            <a:off x="1981200" y="1981200"/>
            <a:ext cx="6858000" cy="4343400"/>
          </a:xfrm>
        </p:spPr>
        <p:txBody>
          <a:bodyPr/>
          <a:lstStyle/>
          <a:p>
            <a:pPr eaLnBrk="1" hangingPunct="1"/>
            <a:r>
              <a:rPr lang="en-US" sz="3000" dirty="0" smtClean="0"/>
              <a:t>Arbitrator Rogers also made note of the Insurer O.T. assessment:</a:t>
            </a:r>
          </a:p>
          <a:p>
            <a:pPr lvl="1" eaLnBrk="1" hangingPunct="1"/>
            <a:r>
              <a:rPr lang="en-US" sz="2600" dirty="0" smtClean="0"/>
              <a:t>Similar functional impairments described by both O.T. IE assessments</a:t>
            </a:r>
          </a:p>
          <a:p>
            <a:pPr eaLnBrk="1" hangingPunct="1"/>
            <a:r>
              <a:rPr lang="en-US" sz="3000" dirty="0" smtClean="0"/>
              <a:t>However:</a:t>
            </a:r>
          </a:p>
          <a:p>
            <a:pPr lvl="1" eaLnBrk="1" hangingPunct="1"/>
            <a:r>
              <a:rPr lang="en-US" sz="2600" dirty="0" smtClean="0"/>
              <a:t>Insurer’s O.T. did not give an impairment rate</a:t>
            </a:r>
          </a:p>
          <a:p>
            <a:pPr lvl="1" eaLnBrk="1" hangingPunct="1"/>
            <a:r>
              <a:rPr lang="en-US" sz="2600" dirty="0" smtClean="0"/>
              <a:t>The findings of the insurer’s O.T. were ignored by the rest of her team</a:t>
            </a:r>
          </a:p>
          <a:p>
            <a:pPr marL="2057400" lvl="4" eaLnBrk="1" hangingPunct="1"/>
            <a:endParaRPr lang="en-US" sz="2300" dirty="0" smtClean="0"/>
          </a:p>
          <a:p>
            <a:pPr eaLnBrk="1" hangingPunct="1"/>
            <a:endParaRPr lang="en-US" sz="3000" u="sng" dirty="0" smtClean="0"/>
          </a:p>
        </p:txBody>
      </p:sp>
      <p:pic>
        <p:nvPicPr>
          <p:cNvPr id="48131" name="Picture 3" descr="dn[1] (3)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2057400" cy="177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2" name="Text Box 5"/>
          <p:cNvSpPr txBox="1">
            <a:spLocks noChangeArrowheads="1"/>
          </p:cNvSpPr>
          <p:nvPr/>
        </p:nvSpPr>
        <p:spPr bwMode="auto">
          <a:xfrm>
            <a:off x="2743200" y="457200"/>
            <a:ext cx="5715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Lucida Sans Unicode" pitchFamily="34" charset="0"/>
              </a:rPr>
              <a:t>Catastrophic Impairment (Cnt’d)</a:t>
            </a:r>
          </a:p>
        </p:txBody>
      </p:sp>
    </p:spTree>
    <p:extLst>
      <p:ext uri="{BB962C8B-B14F-4D97-AF65-F5344CB8AC3E}">
        <p14:creationId xmlns:p14="http://schemas.microsoft.com/office/powerpoint/2010/main" xmlns="" val="12441218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5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45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5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1098</TotalTime>
  <Words>575</Words>
  <Application>Microsoft Office PowerPoint</Application>
  <PresentationFormat>On-screen Show (4:3)</PresentationFormat>
  <Paragraphs>98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Wynperle Law Client Survey</dc:title>
  <dc:creator>Default</dc:creator>
  <cp:lastModifiedBy>Marina</cp:lastModifiedBy>
  <cp:revision>63</cp:revision>
  <cp:lastPrinted>2013-04-29T22:06:04Z</cp:lastPrinted>
  <dcterms:created xsi:type="dcterms:W3CDTF">2012-10-22T21:57:31Z</dcterms:created>
  <dcterms:modified xsi:type="dcterms:W3CDTF">2014-10-15T17:25:53Z</dcterms:modified>
</cp:coreProperties>
</file>