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85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7608" autoAdjust="0"/>
  </p:normalViewPr>
  <p:slideViewPr>
    <p:cSldViewPr>
      <p:cViewPr>
        <p:scale>
          <a:sx n="75" d="100"/>
          <a:sy n="75" d="100"/>
        </p:scale>
        <p:origin x="-2628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ADCEE3-8974-43EE-AA08-66C8979BBED4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826E60-D74B-434A-B347-575320035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32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38B2AC-26EE-4AC1-8D1F-4DB88CA92C4A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7EBF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A029BC-240E-42BD-A8BA-37D914A61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63C8-83CD-488C-B332-E8380E129E38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B740-8231-4F73-8623-77E0E2A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42AE-4514-4984-A6AE-0DB733041C8C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4770-29BF-4F30-A849-017D19EAE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9ABB-8EFB-4C59-A870-6ECD03A7D1C4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4DC7-0F6B-40E0-A695-7F783DD74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2F5F03-6EC4-4AAB-9756-D92AED849ED6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29537-E780-4AFC-99BE-622243376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8B05-0F5F-47B5-90C1-9E2FCAC68575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A06AA-1C11-46A2-93F6-CC9F515D4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F87E4-2ED9-4BA2-B6D3-0C8C9F772D66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CB35-93F7-4B3B-84C9-0D85C09D5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3562B-9510-45D9-8A95-4D2536FA3DF8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B329-882F-48EB-8C62-D5DDE0982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FABB-47DA-46E2-ABE2-4C795EF63BE6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3405D-3EED-4214-BBD9-66A903D7B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20A0F-097D-4FAD-9032-C1DDBA0DB032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7EC1-3827-4881-9ADD-4208AA586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5FEBB-8AD9-4A37-8086-0066C2FB6371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A7934DE-DB9F-4605-8DD2-225B35FC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C7A0F98-C0CA-4EA5-9BE4-3A549AE93C3F}" type="datetime1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2A856C7-5CFF-44D1-BFF9-1BD24D37C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511A3-0121-4046-A29A-7AF83B1D38C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8153400" cy="2514600"/>
          </a:xfrm>
        </p:spPr>
        <p:txBody>
          <a:bodyPr/>
          <a:lstStyle/>
          <a:p>
            <a:pPr marR="0" algn="ctr" eaLnBrk="1" hangingPunct="1"/>
            <a:endParaRPr lang="en-US" dirty="0"/>
          </a:p>
          <a:p>
            <a:pPr marR="0" algn="ctr" eaLnBrk="1" hangingPunct="1"/>
            <a:r>
              <a:rPr lang="en-US" b="1" dirty="0"/>
              <a:t>Creating the Proper Evidentiary  Foundation for CAT Claims: The Role of the Occupational Therapist</a:t>
            </a:r>
          </a:p>
          <a:p>
            <a:pPr marR="0" algn="ctr" eaLnBrk="1" hangingPunct="1"/>
            <a:endParaRPr lang="en-US" dirty="0" smtClean="0"/>
          </a:p>
        </p:txBody>
      </p:sp>
      <p:pic>
        <p:nvPicPr>
          <p:cNvPr id="14339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981200"/>
            <a:ext cx="6858000" cy="434340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sz="3000" u="sng" dirty="0" smtClean="0"/>
              <a:t>My cases: </a:t>
            </a:r>
          </a:p>
          <a:p>
            <a:pPr marL="109537" indent="0" eaLnBrk="1" hangingPunct="1">
              <a:buNone/>
            </a:pPr>
            <a:r>
              <a:rPr lang="en-US" sz="2600" u="sng" dirty="0" err="1" smtClean="0"/>
              <a:t>Jannie</a:t>
            </a:r>
            <a:r>
              <a:rPr lang="en-US" sz="2600" u="sng" dirty="0" smtClean="0"/>
              <a:t> R. </a:t>
            </a:r>
          </a:p>
          <a:p>
            <a:pPr eaLnBrk="1" hangingPunct="1"/>
            <a:r>
              <a:rPr lang="en-US" sz="2600" dirty="0" smtClean="0"/>
              <a:t>60 </a:t>
            </a:r>
            <a:r>
              <a:rPr lang="en-US" sz="2600" dirty="0" err="1" smtClean="0"/>
              <a:t>yrs</a:t>
            </a:r>
            <a:r>
              <a:rPr lang="en-US" sz="2600" dirty="0" smtClean="0"/>
              <a:t> old</a:t>
            </a:r>
          </a:p>
          <a:p>
            <a:pPr eaLnBrk="1" hangingPunct="1"/>
            <a:r>
              <a:rPr lang="en-US" sz="2600" dirty="0" smtClean="0"/>
              <a:t>MTBI and assorted STI</a:t>
            </a:r>
          </a:p>
          <a:p>
            <a:pPr lvl="1" eaLnBrk="1" hangingPunct="1"/>
            <a:r>
              <a:rPr lang="en-US" sz="2200" dirty="0" smtClean="0"/>
              <a:t>ABI and STI not CAT injuries</a:t>
            </a:r>
          </a:p>
          <a:p>
            <a:pPr eaLnBrk="1" hangingPunct="1"/>
            <a:r>
              <a:rPr lang="en-US" sz="2600" dirty="0" smtClean="0"/>
              <a:t>Depressed and anxious </a:t>
            </a:r>
          </a:p>
          <a:p>
            <a:pPr marL="109537" indent="0" eaLnBrk="1" hangingPunct="1">
              <a:buNone/>
            </a:pPr>
            <a:r>
              <a:rPr lang="en-US" sz="2600" u="sng" dirty="0" smtClean="0"/>
              <a:t>Pre-accident</a:t>
            </a:r>
          </a:p>
          <a:p>
            <a:pPr eaLnBrk="1" hangingPunct="1"/>
            <a:r>
              <a:rPr lang="en-US" sz="2600" dirty="0" smtClean="0"/>
              <a:t>Employed as an accounts payable clerk for more than 25 </a:t>
            </a:r>
            <a:r>
              <a:rPr lang="en-US" sz="2600" dirty="0" err="1" smtClean="0"/>
              <a:t>yrs</a:t>
            </a:r>
            <a:r>
              <a:rPr lang="en-US" sz="2600" dirty="0" smtClean="0"/>
              <a:t> </a:t>
            </a:r>
          </a:p>
          <a:p>
            <a:pPr marL="2057400" lvl="4" eaLnBrk="1" hangingPunct="1"/>
            <a:endParaRPr lang="en-US" sz="2300" dirty="0" smtClean="0"/>
          </a:p>
          <a:p>
            <a:pPr eaLnBrk="1" hangingPunct="1"/>
            <a:endParaRPr lang="en-US" sz="3000" u="sng" dirty="0" smtClean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313629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828800"/>
            <a:ext cx="6858000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Pre-accident depression</a:t>
            </a:r>
          </a:p>
          <a:p>
            <a:pPr lvl="1" eaLnBrk="1" hangingPunct="1"/>
            <a:r>
              <a:rPr lang="en-US" sz="2400" dirty="0" smtClean="0"/>
              <a:t>Worked continuously in 3 </a:t>
            </a:r>
            <a:r>
              <a:rPr lang="en-US" sz="2400" dirty="0" err="1" smtClean="0"/>
              <a:t>yrs</a:t>
            </a:r>
            <a:r>
              <a:rPr lang="en-US" sz="2400" dirty="0" smtClean="0"/>
              <a:t> pre accident </a:t>
            </a:r>
          </a:p>
          <a:p>
            <a:pPr eaLnBrk="1" hangingPunct="1"/>
            <a:r>
              <a:rPr lang="en-US" sz="2400" dirty="0" smtClean="0"/>
              <a:t>CAT IE’s included O.T. home assessment</a:t>
            </a:r>
          </a:p>
          <a:p>
            <a:pPr lvl="1" eaLnBrk="1" hangingPunct="1"/>
            <a:r>
              <a:rPr lang="en-US" sz="2400" dirty="0" smtClean="0"/>
              <a:t>Applicant managed reasonable well</a:t>
            </a:r>
          </a:p>
          <a:p>
            <a:pPr eaLnBrk="1" hangingPunct="1"/>
            <a:r>
              <a:rPr lang="en-US" sz="2400" dirty="0" smtClean="0"/>
              <a:t>Our O.T. added situational assessment</a:t>
            </a:r>
          </a:p>
          <a:p>
            <a:pPr lvl="1" eaLnBrk="1" hangingPunct="1"/>
            <a:r>
              <a:rPr lang="en-US" sz="2400" dirty="0" smtClean="0"/>
              <a:t>Could not answer the phone and perform even routine work </a:t>
            </a:r>
          </a:p>
          <a:p>
            <a:pPr lvl="1" eaLnBrk="1" hangingPunct="1"/>
            <a:r>
              <a:rPr lang="en-US" sz="2400" dirty="0" smtClean="0"/>
              <a:t>Could not add up columns of GST and PST</a:t>
            </a:r>
          </a:p>
          <a:p>
            <a:pPr lvl="1" eaLnBrk="1" hangingPunct="1"/>
            <a:r>
              <a:rPr lang="en-US" sz="2400" dirty="0" smtClean="0"/>
              <a:t>GST was greater than PST</a:t>
            </a:r>
          </a:p>
          <a:p>
            <a:pPr marL="2057400" lvl="4" eaLnBrk="1" hangingPunct="1"/>
            <a:endParaRPr lang="en-US" sz="2300" dirty="0" smtClean="0"/>
          </a:p>
          <a:p>
            <a:pPr eaLnBrk="1" hangingPunct="1"/>
            <a:endParaRPr lang="en-US" sz="3000" u="sng" dirty="0" smtClean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2175119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2057400" y="1752600"/>
            <a:ext cx="6858000" cy="4676775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sz="3200" u="sng" dirty="0" smtClean="0"/>
              <a:t>Bobbie H.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55 </a:t>
            </a:r>
            <a:r>
              <a:rPr lang="en-US" sz="3200" dirty="0" err="1" smtClean="0"/>
              <a:t>yrs</a:t>
            </a:r>
            <a:r>
              <a:rPr lang="en-US" sz="3200" dirty="0" smtClean="0"/>
              <a:t> old at time of accident </a:t>
            </a:r>
          </a:p>
          <a:p>
            <a:pPr eaLnBrk="1" hangingPunct="1"/>
            <a:r>
              <a:rPr lang="en-US" sz="3200" dirty="0" smtClean="0"/>
              <a:t>Employed at time of accident </a:t>
            </a:r>
          </a:p>
          <a:p>
            <a:pPr eaLnBrk="1" hangingPunct="1"/>
            <a:r>
              <a:rPr lang="en-US" sz="3200" dirty="0" smtClean="0"/>
              <a:t>MTBI and STI</a:t>
            </a:r>
          </a:p>
          <a:p>
            <a:pPr lvl="1" eaLnBrk="1" hangingPunct="1"/>
            <a:r>
              <a:rPr lang="en-US" sz="3200" dirty="0" smtClean="0"/>
              <a:t>Not CAT injuries</a:t>
            </a:r>
          </a:p>
          <a:p>
            <a:pPr eaLnBrk="1" hangingPunct="1"/>
            <a:r>
              <a:rPr lang="en-US" sz="3200" dirty="0" smtClean="0"/>
              <a:t>Significant psychological difficulties</a:t>
            </a:r>
          </a:p>
          <a:p>
            <a:pPr eaLnBrk="1" hangingPunct="1"/>
            <a:r>
              <a:rPr lang="en-US" sz="3200" dirty="0" smtClean="0"/>
              <a:t>Physical </a:t>
            </a:r>
            <a:r>
              <a:rPr lang="en-US" sz="3200" dirty="0"/>
              <a:t>and psychological difficulties </a:t>
            </a:r>
            <a:r>
              <a:rPr lang="en-US" sz="3200" dirty="0" smtClean="0"/>
              <a:t>pre-accident </a:t>
            </a:r>
            <a:endParaRPr lang="en-US" sz="3200" dirty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2610798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966912"/>
            <a:ext cx="6858000" cy="4510087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US" sz="3000" u="sng" dirty="0" smtClean="0"/>
              <a:t>Bobbie H.</a:t>
            </a:r>
            <a:endParaRPr lang="en-US" sz="2300" dirty="0" smtClean="0"/>
          </a:p>
          <a:p>
            <a:pPr eaLnBrk="1" hangingPunct="1"/>
            <a:r>
              <a:rPr lang="en-US" sz="3000" dirty="0" smtClean="0"/>
              <a:t>Living alone for 2 </a:t>
            </a:r>
            <a:r>
              <a:rPr lang="en-US" sz="3000" dirty="0" err="1" smtClean="0"/>
              <a:t>yrs</a:t>
            </a:r>
            <a:r>
              <a:rPr lang="en-US" sz="3000" dirty="0" smtClean="0"/>
              <a:t> prior to CAT assessment</a:t>
            </a:r>
          </a:p>
          <a:p>
            <a:pPr eaLnBrk="1" hangingPunct="1"/>
            <a:r>
              <a:rPr lang="en-US" sz="3000" dirty="0" smtClean="0"/>
              <a:t>CAT IE situational assessment scenario:</a:t>
            </a:r>
          </a:p>
          <a:p>
            <a:pPr lvl="1" eaLnBrk="1" hangingPunct="1"/>
            <a:r>
              <a:rPr lang="en-US" sz="2600" dirty="0" smtClean="0"/>
              <a:t>Aunt called and she coming for dinner in a few hours</a:t>
            </a:r>
          </a:p>
          <a:p>
            <a:pPr lvl="2" eaLnBrk="1" hangingPunct="1"/>
            <a:r>
              <a:rPr lang="en-US" sz="2400" dirty="0"/>
              <a:t>Cab</a:t>
            </a:r>
          </a:p>
          <a:p>
            <a:pPr lvl="2" eaLnBrk="1" hangingPunct="1"/>
            <a:r>
              <a:rPr lang="en-US" sz="2400" dirty="0" smtClean="0"/>
              <a:t>Store</a:t>
            </a:r>
          </a:p>
          <a:p>
            <a:pPr lvl="2" eaLnBrk="1" hangingPunct="1"/>
            <a:r>
              <a:rPr lang="en-US" sz="2400" dirty="0" smtClean="0"/>
              <a:t>Cooking</a:t>
            </a:r>
          </a:p>
          <a:p>
            <a:pPr lvl="2" eaLnBrk="1" hangingPunct="1"/>
            <a:endParaRPr lang="en-US" sz="2400" dirty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1472923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2286000"/>
            <a:ext cx="6858000" cy="4038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Many of our clients suffering a marked impairment can’t describe their post-accident behavior</a:t>
            </a:r>
          </a:p>
          <a:p>
            <a:pPr eaLnBrk="1" hangingPunct="1"/>
            <a:r>
              <a:rPr lang="en-US" sz="2600" dirty="0" smtClean="0"/>
              <a:t>They’ve alienated many of the best potential lay witnesses or character witnesses</a:t>
            </a:r>
          </a:p>
          <a:p>
            <a:pPr eaLnBrk="1" hangingPunct="1"/>
            <a:r>
              <a:rPr lang="en-US" sz="2600" dirty="0" smtClean="0"/>
              <a:t>Situational assessment gives examples of poor function and brings impairments to life</a:t>
            </a:r>
            <a:endParaRPr lang="en-US" sz="2600" dirty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4600" y="1676400"/>
            <a:ext cx="6477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800" b="1" u="sng" dirty="0" smtClean="0">
                <a:latin typeface="Lucida Sans Unicode" pitchFamily="34" charset="0"/>
              </a:rPr>
              <a:t>Conclusion</a:t>
            </a:r>
            <a:endParaRPr lang="en-US" sz="2800" b="1" u="sng" dirty="0">
              <a:latin typeface="Lucida Sans Unicode" pitchFamily="34" charset="0"/>
            </a:endParaRPr>
          </a:p>
          <a:p>
            <a:pPr>
              <a:spcBef>
                <a:spcPct val="50000"/>
              </a:spcBef>
            </a:pPr>
            <a:endParaRPr lang="en-US" sz="2800" b="1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53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1AC9E-6865-4DBA-82F1-FE4296E3177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57346" name="Picture 5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19400"/>
            <a:ext cx="20145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CC8A4-D036-4F29-8824-C653C9EBEEC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986" name="Content Placeholder 5"/>
          <p:cNvSpPr>
            <a:spLocks noGrp="1"/>
          </p:cNvSpPr>
          <p:nvPr>
            <p:ph idx="1"/>
          </p:nvPr>
        </p:nvSpPr>
        <p:spPr>
          <a:xfrm>
            <a:off x="1981200" y="2667000"/>
            <a:ext cx="6781800" cy="38862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800" smtClean="0"/>
              <a:t>	Facts:</a:t>
            </a:r>
          </a:p>
          <a:p>
            <a:pPr eaLnBrk="1" hangingPunct="1"/>
            <a:r>
              <a:rPr lang="en-US" sz="2800" smtClean="0"/>
              <a:t>MVA 2005. </a:t>
            </a:r>
          </a:p>
          <a:p>
            <a:pPr eaLnBrk="1" hangingPunct="1"/>
            <a:r>
              <a:rPr lang="en-US" sz="2800" smtClean="0"/>
              <a:t>Prior to her accident Mrs. Mujku did not work, </a:t>
            </a:r>
          </a:p>
          <a:p>
            <a:pPr eaLnBrk="1" hangingPunct="1"/>
            <a:r>
              <a:rPr lang="en-US" sz="2800" smtClean="0"/>
              <a:t>She was a full time care giver to her husband </a:t>
            </a:r>
          </a:p>
          <a:p>
            <a:pPr marL="742950" lvl="1" indent="-285750" eaLnBrk="1" hangingPunct="1"/>
            <a:r>
              <a:rPr lang="en-US" sz="2500" smtClean="0"/>
              <a:t>Husband injured in a MVA years before.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smtClean="0"/>
          </a:p>
        </p:txBody>
      </p:sp>
      <p:pic>
        <p:nvPicPr>
          <p:cNvPr id="45059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514600" y="1676400"/>
            <a:ext cx="6477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800" b="1" dirty="0" err="1">
                <a:latin typeface="Lucida Sans Unicode" pitchFamily="34" charset="0"/>
              </a:rPr>
              <a:t>Mujku</a:t>
            </a:r>
            <a:r>
              <a:rPr lang="en-US" sz="2800" b="1" dirty="0">
                <a:latin typeface="Lucida Sans Unicode" pitchFamily="34" charset="0"/>
              </a:rPr>
              <a:t> v. State Farm (FSCO A10-002979)</a:t>
            </a:r>
          </a:p>
          <a:p>
            <a:pPr>
              <a:spcBef>
                <a:spcPct val="50000"/>
              </a:spcBef>
            </a:pPr>
            <a:endParaRPr lang="en-US" sz="2800" b="1" dirty="0">
              <a:latin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DA2EF-1FED-4938-8C74-655A053427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3010" name="Content Placeholder 5"/>
          <p:cNvSpPr>
            <a:spLocks noGrp="1"/>
          </p:cNvSpPr>
          <p:nvPr>
            <p:ph idx="1"/>
          </p:nvPr>
        </p:nvSpPr>
        <p:spPr>
          <a:xfrm>
            <a:off x="1981200" y="1981200"/>
            <a:ext cx="6858000" cy="4343400"/>
          </a:xfrm>
        </p:spPr>
        <p:txBody>
          <a:bodyPr/>
          <a:lstStyle/>
          <a:p>
            <a:pPr eaLnBrk="1" hangingPunct="1"/>
            <a:r>
              <a:rPr lang="en-US" sz="3200" smtClean="0"/>
              <a:t>Before her accident, Mrs Mujku was paid $6,000/month to care for her husband</a:t>
            </a:r>
          </a:p>
          <a:p>
            <a:pPr marL="742950" lvl="1" indent="-285750" eaLnBrk="1" hangingPunct="1"/>
            <a:r>
              <a:rPr lang="en-US" sz="2900" smtClean="0"/>
              <a:t>Attendant care benefits</a:t>
            </a:r>
          </a:p>
          <a:p>
            <a:pPr eaLnBrk="1" hangingPunct="1"/>
            <a:r>
              <a:rPr lang="en-US" sz="3200" smtClean="0"/>
              <a:t>Son was convicted of second degree murder.</a:t>
            </a:r>
          </a:p>
          <a:p>
            <a:pPr eaLnBrk="1" hangingPunct="1"/>
            <a:r>
              <a:rPr lang="en-US" sz="3200" smtClean="0"/>
              <a:t>Diagnosed and treated with depression before the accident.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pic>
        <p:nvPicPr>
          <p:cNvPr id="46083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9EA84-AAA1-4FE8-982E-46F452E32A0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034" name="Content Placeholder 5"/>
          <p:cNvSpPr>
            <a:spLocks noGrp="1"/>
          </p:cNvSpPr>
          <p:nvPr>
            <p:ph idx="1"/>
          </p:nvPr>
        </p:nvSpPr>
        <p:spPr>
          <a:xfrm>
            <a:off x="1981200" y="1828800"/>
            <a:ext cx="67818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MVA: $700 rear end collision</a:t>
            </a:r>
          </a:p>
          <a:p>
            <a:pPr eaLnBrk="1" hangingPunct="1"/>
            <a:r>
              <a:rPr lang="en-US" sz="3200" smtClean="0"/>
              <a:t>No treatment for 1 week </a:t>
            </a:r>
          </a:p>
          <a:p>
            <a:pPr eaLnBrk="1" hangingPunct="1"/>
            <a:r>
              <a:rPr lang="en-US" sz="3200" smtClean="0"/>
              <a:t>Complained to her family doctor of: headaches, neck and shoulder pain</a:t>
            </a:r>
          </a:p>
          <a:p>
            <a:pPr eaLnBrk="1" hangingPunct="1"/>
            <a:r>
              <a:rPr lang="en-US" sz="3200" smtClean="0"/>
              <a:t>Did not provide the health care practitioners with an accurate history of the accident itself</a:t>
            </a:r>
          </a:p>
          <a:p>
            <a:pPr eaLnBrk="1" hangingPunct="1"/>
            <a:endParaRPr lang="en-US" sz="3200" smtClean="0"/>
          </a:p>
        </p:txBody>
      </p:sp>
      <p:pic>
        <p:nvPicPr>
          <p:cNvPr id="47107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981200"/>
            <a:ext cx="6858000" cy="43434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2 years post-MVA, Mrs. </a:t>
            </a:r>
            <a:r>
              <a:rPr lang="en-US" sz="3000" dirty="0" err="1" smtClean="0"/>
              <a:t>Mujku</a:t>
            </a:r>
            <a:r>
              <a:rPr lang="en-US" sz="3000" dirty="0" smtClean="0"/>
              <a:t> continued to received $6,000/month </a:t>
            </a:r>
            <a:r>
              <a:rPr lang="en-US" sz="3000" u="sng" dirty="0" smtClean="0"/>
              <a:t>to care for her husbands</a:t>
            </a:r>
          </a:p>
          <a:p>
            <a:pPr eaLnBrk="1" hangingPunct="1"/>
            <a:r>
              <a:rPr lang="en-US" sz="3000" dirty="0" smtClean="0"/>
              <a:t>Mrs. </a:t>
            </a:r>
            <a:r>
              <a:rPr lang="en-US" sz="3000" dirty="0" err="1" smtClean="0"/>
              <a:t>Mujku’s</a:t>
            </a:r>
            <a:r>
              <a:rPr lang="en-US" sz="3000" dirty="0" smtClean="0"/>
              <a:t> physical, and eventually psychological condition steadily worsened</a:t>
            </a:r>
          </a:p>
          <a:p>
            <a:pPr eaLnBrk="1" hangingPunct="1"/>
            <a:r>
              <a:rPr lang="en-US" sz="3000" dirty="0" smtClean="0"/>
              <a:t> OCF 19: Marked Mental or Behavioral Impairment: s.2(1.2)(g)</a:t>
            </a:r>
            <a:endParaRPr lang="en-US" sz="3000" u="sng" dirty="0" smtClean="0"/>
          </a:p>
          <a:p>
            <a:pPr eaLnBrk="1" hangingPunct="1"/>
            <a:endParaRPr lang="en-US" sz="3000" dirty="0" smtClean="0"/>
          </a:p>
          <a:p>
            <a:pPr marL="2057400" lvl="4" eaLnBrk="1" hangingPunct="1"/>
            <a:endParaRPr lang="en-US" sz="2300" dirty="0" smtClean="0"/>
          </a:p>
          <a:p>
            <a:pPr eaLnBrk="1" hangingPunct="1"/>
            <a:endParaRPr lang="en-US" sz="3000" u="sng" dirty="0" smtClean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981200"/>
            <a:ext cx="6858000" cy="43434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Both State Farm and Ms. </a:t>
            </a:r>
            <a:r>
              <a:rPr lang="en-US" sz="3000" dirty="0" err="1" smtClean="0"/>
              <a:t>Mujku</a:t>
            </a:r>
            <a:r>
              <a:rPr lang="en-US" sz="3000" dirty="0" smtClean="0"/>
              <a:t> performed CAT IE assessments</a:t>
            </a:r>
          </a:p>
          <a:p>
            <a:pPr eaLnBrk="1" hangingPunct="1"/>
            <a:r>
              <a:rPr lang="en-US" sz="3000" dirty="0" smtClean="0"/>
              <a:t>Ms. Malik O.T. was part of team conducting Ms. </a:t>
            </a:r>
            <a:r>
              <a:rPr lang="en-US" sz="3000" dirty="0" err="1" smtClean="0"/>
              <a:t>Mujku</a:t>
            </a:r>
            <a:r>
              <a:rPr lang="en-US" sz="3000" dirty="0" smtClean="0"/>
              <a:t> CAT I.E.</a:t>
            </a:r>
          </a:p>
          <a:p>
            <a:pPr eaLnBrk="1" hangingPunct="1"/>
            <a:r>
              <a:rPr lang="en-US" sz="3000" dirty="0" smtClean="0"/>
              <a:t>Situational assessment</a:t>
            </a:r>
          </a:p>
          <a:p>
            <a:pPr eaLnBrk="1" hangingPunct="1"/>
            <a:r>
              <a:rPr lang="en-US" sz="3000" dirty="0" smtClean="0"/>
              <a:t>Suffered a marked impairment</a:t>
            </a:r>
          </a:p>
          <a:p>
            <a:pPr eaLnBrk="1" hangingPunct="1"/>
            <a:r>
              <a:rPr lang="en-US" sz="3000" dirty="0" smtClean="0"/>
              <a:t>State Farm argued that an O.T. could not make such a diagnosis</a:t>
            </a:r>
          </a:p>
          <a:p>
            <a:pPr marL="2057400" lvl="4" eaLnBrk="1" hangingPunct="1"/>
            <a:endParaRPr lang="en-US" sz="2300" dirty="0" smtClean="0"/>
          </a:p>
          <a:p>
            <a:pPr eaLnBrk="1" hangingPunct="1"/>
            <a:endParaRPr lang="en-US" sz="3000" u="sng" dirty="0" smtClean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1703529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981200"/>
            <a:ext cx="6858000" cy="4343400"/>
          </a:xfrm>
        </p:spPr>
        <p:txBody>
          <a:bodyPr/>
          <a:lstStyle/>
          <a:p>
            <a:pPr marL="1828800" lvl="4" indent="0" eaLnBrk="1" hangingPunct="1">
              <a:buNone/>
            </a:pPr>
            <a:endParaRPr lang="en-US" sz="2300" dirty="0" smtClean="0"/>
          </a:p>
          <a:p>
            <a:pPr marL="109537" indent="0" eaLnBrk="1" hangingPunct="1">
              <a:buNone/>
            </a:pPr>
            <a:r>
              <a:rPr lang="en-US" sz="3000" dirty="0" smtClean="0"/>
              <a:t>Arbitrator Rogers:</a:t>
            </a:r>
          </a:p>
          <a:p>
            <a:pPr marL="109537" indent="0" eaLnBrk="1" hangingPunct="1">
              <a:buNone/>
            </a:pPr>
            <a:r>
              <a:rPr lang="en-US" sz="3000" dirty="0" smtClean="0"/>
              <a:t>“I reject State Farm’s Submission that I should disregard Ms. Malik’s opinion on the level of impairment because it involves making a diagnosis. Ms. Malik offered no opinion on diagnosis….</a:t>
            </a:r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2116084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981200"/>
            <a:ext cx="6858000" cy="4343400"/>
          </a:xfrm>
        </p:spPr>
        <p:txBody>
          <a:bodyPr/>
          <a:lstStyle/>
          <a:p>
            <a:pPr marL="1828800" lvl="4" indent="0" eaLnBrk="1" hangingPunct="1">
              <a:buNone/>
            </a:pPr>
            <a:endParaRPr lang="en-US" sz="2300" dirty="0" smtClean="0"/>
          </a:p>
          <a:p>
            <a:pPr marL="109537" indent="0" eaLnBrk="1" hangingPunct="1">
              <a:buNone/>
            </a:pPr>
            <a:r>
              <a:rPr lang="en-US" sz="3000" dirty="0" smtClean="0"/>
              <a:t>Rather, Arbitrator Rogers stated:</a:t>
            </a:r>
          </a:p>
          <a:p>
            <a:pPr marL="109537" indent="0" eaLnBrk="1" hangingPunct="1">
              <a:buNone/>
            </a:pPr>
            <a:r>
              <a:rPr lang="en-US" sz="3000" dirty="0" smtClean="0"/>
              <a:t>“An impairment rating is based on function. The expertise of an O.T. lies in the area of assessing functional abilities and limitations. Giving an impairment rating is squarely within this competence.”</a:t>
            </a:r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4253190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B8F34-BD9D-420E-A267-DD0A3C872DC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981200" y="1981200"/>
            <a:ext cx="6858000" cy="43434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Arbitrator Rogers also made note of the Insurer O.T. assessment:</a:t>
            </a:r>
          </a:p>
          <a:p>
            <a:pPr lvl="1" eaLnBrk="1" hangingPunct="1"/>
            <a:r>
              <a:rPr lang="en-US" sz="2600" dirty="0" smtClean="0"/>
              <a:t>Similar functional impairments described by both O.T. IE assessments</a:t>
            </a:r>
          </a:p>
          <a:p>
            <a:pPr eaLnBrk="1" hangingPunct="1"/>
            <a:r>
              <a:rPr lang="en-US" sz="3000" dirty="0" smtClean="0"/>
              <a:t>However:</a:t>
            </a:r>
          </a:p>
          <a:p>
            <a:pPr lvl="1" eaLnBrk="1" hangingPunct="1"/>
            <a:r>
              <a:rPr lang="en-US" sz="2600" dirty="0" smtClean="0"/>
              <a:t>Insurer’s O.T. did not give an impairment rate</a:t>
            </a:r>
          </a:p>
          <a:p>
            <a:pPr lvl="1" eaLnBrk="1" hangingPunct="1"/>
            <a:r>
              <a:rPr lang="en-US" sz="2600" dirty="0" smtClean="0"/>
              <a:t>The findings of the insurer’s O.T. were ignored by the rest of her team</a:t>
            </a:r>
          </a:p>
          <a:p>
            <a:pPr marL="2057400" lvl="4" eaLnBrk="1" hangingPunct="1"/>
            <a:endParaRPr lang="en-US" sz="2300" dirty="0" smtClean="0"/>
          </a:p>
          <a:p>
            <a:pPr eaLnBrk="1" hangingPunct="1"/>
            <a:endParaRPr lang="en-US" sz="3000" u="sng" dirty="0" smtClean="0"/>
          </a:p>
        </p:txBody>
      </p:sp>
      <p:pic>
        <p:nvPicPr>
          <p:cNvPr id="48131" name="Picture 3" descr="dn[1]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574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2743200" y="457200"/>
            <a:ext cx="571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Lucida Sans Unicode" pitchFamily="34" charset="0"/>
              </a:rPr>
              <a:t>Catastrophic Impairment (Cnt’d)</a:t>
            </a:r>
          </a:p>
        </p:txBody>
      </p:sp>
    </p:spTree>
    <p:extLst>
      <p:ext uri="{BB962C8B-B14F-4D97-AF65-F5344CB8AC3E}">
        <p14:creationId xmlns:p14="http://schemas.microsoft.com/office/powerpoint/2010/main" xmlns="" val="1244121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1098</TotalTime>
  <Words>575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Wynperle Law Client Survey</dc:title>
  <dc:creator>Default</dc:creator>
  <cp:lastModifiedBy>Marina</cp:lastModifiedBy>
  <cp:revision>63</cp:revision>
  <cp:lastPrinted>2013-04-29T22:06:04Z</cp:lastPrinted>
  <dcterms:created xsi:type="dcterms:W3CDTF">2012-10-22T21:57:31Z</dcterms:created>
  <dcterms:modified xsi:type="dcterms:W3CDTF">2014-10-15T17:25:53Z</dcterms:modified>
</cp:coreProperties>
</file>